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sldIdLst>
    <p:sldId id="270" r:id="rId4"/>
    <p:sldId id="271" r:id="rId5"/>
    <p:sldId id="317" r:id="rId6"/>
    <p:sldId id="347" r:id="rId7"/>
    <p:sldId id="340" r:id="rId8"/>
    <p:sldId id="341" r:id="rId9"/>
    <p:sldId id="278" r:id="rId10"/>
    <p:sldId id="343" r:id="rId11"/>
    <p:sldId id="344" r:id="rId12"/>
    <p:sldId id="342" r:id="rId13"/>
    <p:sldId id="348" r:id="rId14"/>
    <p:sldId id="349" r:id="rId15"/>
    <p:sldId id="350" r:id="rId16"/>
    <p:sldId id="351" r:id="rId17"/>
    <p:sldId id="352" r:id="rId18"/>
    <p:sldId id="345" r:id="rId19"/>
    <p:sldId id="353" r:id="rId20"/>
    <p:sldId id="354" r:id="rId21"/>
    <p:sldId id="355" r:id="rId22"/>
    <p:sldId id="356" r:id="rId23"/>
    <p:sldId id="357" r:id="rId24"/>
    <p:sldId id="358" r:id="rId25"/>
    <p:sldId id="359" r:id="rId26"/>
    <p:sldId id="360" r:id="rId27"/>
    <p:sldId id="34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378" y="114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4324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2010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0944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503362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45845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3891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778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29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98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7449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5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665" r:id="rId11"/>
    <p:sldLayoutId id="2147483677" r:id="rId12"/>
    <p:sldLayoutId id="2147483681" r:id="rId13"/>
    <p:sldLayoutId id="2147483678" r:id="rId14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E2BF505-7DE6-4F49-BE53-8357C3CFAD67}"/>
              </a:ext>
            </a:extLst>
          </p:cNvPr>
          <p:cNvGrpSpPr/>
          <p:nvPr/>
        </p:nvGrpSpPr>
        <p:grpSpPr>
          <a:xfrm>
            <a:off x="10046387" y="194480"/>
            <a:ext cx="1684599" cy="413563"/>
            <a:chOff x="864753" y="5755727"/>
            <a:chExt cx="1544830" cy="413563"/>
          </a:xfrm>
        </p:grpSpPr>
        <p:sp>
          <p:nvSpPr>
            <p:cNvPr id="9" name="Rounded Rectangle 7">
              <a:extLst>
                <a:ext uri="{FF2B5EF4-FFF2-40B4-BE49-F238E27FC236}">
                  <a16:creationId xmlns:a16="http://schemas.microsoft.com/office/drawing/2014/main" id="{76510AC1-6796-4AAE-826B-82E3C6C83F08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AA9B7A6-AA04-48A1-8F03-8478DA0AB4E2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B1FA3CF-9802-4908-BF1F-FFF6919AFED7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67BCD5F-023B-4928-A8BA-960BE01DD3FA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E83D94-2B8F-4267-A14B-28F4B1D232E9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09FB9A1-EA5C-4B9A-9354-78F7C28542B6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3AEA043-746F-4334-A00A-A4587B060237}"/>
              </a:ext>
            </a:extLst>
          </p:cNvPr>
          <p:cNvSpPr txBox="1"/>
          <p:nvPr/>
        </p:nvSpPr>
        <p:spPr>
          <a:xfrm>
            <a:off x="2385753" y="4367508"/>
            <a:ext cx="952580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>
                <a:solidFill>
                  <a:schemeClr val="bg1"/>
                </a:solidFill>
                <a:latin typeface="+mj-lt"/>
              </a:rPr>
              <a:t>Employee Attrition Detection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C83D12-1353-440F-A5DC-1ACD4C118187}"/>
              </a:ext>
            </a:extLst>
          </p:cNvPr>
          <p:cNvSpPr txBox="1"/>
          <p:nvPr/>
        </p:nvSpPr>
        <p:spPr>
          <a:xfrm>
            <a:off x="6903174" y="5706336"/>
            <a:ext cx="500838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>
                <a:solidFill>
                  <a:schemeClr val="bg1"/>
                </a:solidFill>
                <a:cs typeface="Arial" pitchFamily="34" charset="0"/>
              </a:rPr>
              <a:t>KHUMAENI – JCDS07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Dataset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EFB4-D9E5-4542-B5E6-D3A1B584B03B}"/>
              </a:ext>
            </a:extLst>
          </p:cNvPr>
          <p:cNvSpPr txBox="1"/>
          <p:nvPr/>
        </p:nvSpPr>
        <p:spPr>
          <a:xfrm>
            <a:off x="7242429" y="2088130"/>
            <a:ext cx="39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Dataset berasal dari Kaggle :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C0F251-E57A-45AD-A1AA-450D4FD8E14A}"/>
              </a:ext>
            </a:extLst>
          </p:cNvPr>
          <p:cNvSpPr txBox="1"/>
          <p:nvPr/>
        </p:nvSpPr>
        <p:spPr>
          <a:xfrm>
            <a:off x="7242429" y="2388536"/>
            <a:ext cx="3967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rgbClr val="00B0F0"/>
                </a:solidFill>
              </a:rPr>
              <a:t>https://www.kaggle.com/dredlaw/predict-employment-termination/data</a:t>
            </a:r>
            <a:endParaRPr lang="ko-KR" altLang="en-US" sz="1200" dirty="0">
              <a:solidFill>
                <a:srgbClr val="00B0F0"/>
              </a:solidFill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4F7711B4-5400-4B3E-AC74-09D3BB19AAF0}"/>
              </a:ext>
            </a:extLst>
          </p:cNvPr>
          <p:cNvGrpSpPr/>
          <p:nvPr/>
        </p:nvGrpSpPr>
        <p:grpSpPr>
          <a:xfrm>
            <a:off x="981878" y="1835170"/>
            <a:ext cx="5493530" cy="4217714"/>
            <a:chOff x="1944920" y="1835170"/>
            <a:chExt cx="5493530" cy="4217714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08EDCD-74F1-41C8-958C-B050B447B5DF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4936446" y="3871740"/>
              <a:ext cx="1178797" cy="86881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615CC8-42FF-41DC-937E-95D318228071}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4216238" y="3871740"/>
              <a:ext cx="720210" cy="1422439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0BC499C-0CF9-4426-BD7E-E11F19F96885}"/>
                </a:ext>
              </a:extLst>
            </p:cNvPr>
            <p:cNvCxnSpPr>
              <a:cxnSpLocks/>
              <a:endCxn id="19" idx="6"/>
            </p:cNvCxnSpPr>
            <p:nvPr/>
          </p:nvCxnSpPr>
          <p:spPr>
            <a:xfrm flipH="1">
              <a:off x="3134007" y="3871740"/>
              <a:ext cx="1802438" cy="12170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2EF54AA-4131-4105-A870-1526A5C6A764}"/>
                </a:ext>
              </a:extLst>
            </p:cNvPr>
            <p:cNvCxnSpPr>
              <a:cxnSpLocks/>
              <a:endCxn id="20" idx="5"/>
            </p:cNvCxnSpPr>
            <p:nvPr/>
          </p:nvCxnSpPr>
          <p:spPr>
            <a:xfrm flipH="1" flipV="1">
              <a:off x="3944492" y="2779668"/>
              <a:ext cx="991954" cy="109207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3EFC4C0-F436-419C-B1ED-F168FDA550F5}"/>
                </a:ext>
              </a:extLst>
            </p:cNvPr>
            <p:cNvCxnSpPr>
              <a:cxnSpLocks/>
              <a:endCxn id="16" idx="4"/>
            </p:cNvCxnSpPr>
            <p:nvPr/>
          </p:nvCxnSpPr>
          <p:spPr>
            <a:xfrm flipV="1">
              <a:off x="4936444" y="2428572"/>
              <a:ext cx="154013" cy="1443170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986AD8E-B080-425A-956A-79FF71FB6555}"/>
                </a:ext>
              </a:extLst>
            </p:cNvPr>
            <p:cNvCxnSpPr>
              <a:cxnSpLocks/>
              <a:endCxn id="15" idx="3"/>
            </p:cNvCxnSpPr>
            <p:nvPr/>
          </p:nvCxnSpPr>
          <p:spPr>
            <a:xfrm flipV="1">
              <a:off x="4976826" y="3135562"/>
              <a:ext cx="1694473" cy="76280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48393A-CDA2-49E7-B504-5101F8C155B9}"/>
                </a:ext>
              </a:extLst>
            </p:cNvPr>
            <p:cNvSpPr/>
            <p:nvPr/>
          </p:nvSpPr>
          <p:spPr>
            <a:xfrm>
              <a:off x="4180360" y="3115656"/>
              <a:ext cx="1512168" cy="15121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8A4036F-EAB2-4995-8211-7DB8B5668C35}"/>
                </a:ext>
              </a:extLst>
            </p:cNvPr>
            <p:cNvSpPr/>
            <p:nvPr/>
          </p:nvSpPr>
          <p:spPr>
            <a:xfrm>
              <a:off x="6539677" y="2368411"/>
              <a:ext cx="898773" cy="89877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928D9C7-A140-41B3-B62F-B487807F1D73}"/>
                </a:ext>
              </a:extLst>
            </p:cNvPr>
            <p:cNvSpPr/>
            <p:nvPr/>
          </p:nvSpPr>
          <p:spPr>
            <a:xfrm>
              <a:off x="4793756" y="1835170"/>
              <a:ext cx="593402" cy="5934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91D6EA0-F8E0-4656-8671-76544FA829AF}"/>
                </a:ext>
              </a:extLst>
            </p:cNvPr>
            <p:cNvSpPr/>
            <p:nvPr/>
          </p:nvSpPr>
          <p:spPr>
            <a:xfrm>
              <a:off x="5951985" y="4577296"/>
              <a:ext cx="1114797" cy="111479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EF639CC-E99F-4E18-BAC2-D587FB87AA4A}"/>
                </a:ext>
              </a:extLst>
            </p:cNvPr>
            <p:cNvSpPr/>
            <p:nvPr/>
          </p:nvSpPr>
          <p:spPr>
            <a:xfrm>
              <a:off x="3640970" y="5195479"/>
              <a:ext cx="673968" cy="67396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5B1A38A-2FE3-4EB2-825B-8F1DA73F8F35}"/>
                </a:ext>
              </a:extLst>
            </p:cNvPr>
            <p:cNvSpPr/>
            <p:nvPr/>
          </p:nvSpPr>
          <p:spPr>
            <a:xfrm>
              <a:off x="1944920" y="3398900"/>
              <a:ext cx="1189087" cy="11890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AAB1F60-C20A-4999-A397-9C19D211306E}"/>
                </a:ext>
              </a:extLst>
            </p:cNvPr>
            <p:cNvSpPr/>
            <p:nvPr/>
          </p:nvSpPr>
          <p:spPr>
            <a:xfrm>
              <a:off x="3218871" y="2054047"/>
              <a:ext cx="850118" cy="8501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C469E5B-48CB-4DEE-A344-617C88FAE681}"/>
                </a:ext>
              </a:extLst>
            </p:cNvPr>
            <p:cNvSpPr txBox="1"/>
            <p:nvPr/>
          </p:nvSpPr>
          <p:spPr>
            <a:xfrm>
              <a:off x="4288372" y="3548634"/>
              <a:ext cx="12961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Solution</a:t>
              </a:r>
              <a:endParaRPr lang="ko-KR" altLang="en-US" sz="20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DCC7241-E753-4AFB-A3B3-ED37ECD3E84A}"/>
                </a:ext>
              </a:extLst>
            </p:cNvPr>
            <p:cNvSpPr/>
            <p:nvPr/>
          </p:nvSpPr>
          <p:spPr>
            <a:xfrm>
              <a:off x="5066607" y="4878024"/>
              <a:ext cx="532389" cy="532389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08EC45C-4E4B-4A42-8776-210E541B7B9B}"/>
                </a:ext>
              </a:extLst>
            </p:cNvPr>
            <p:cNvSpPr/>
            <p:nvPr/>
          </p:nvSpPr>
          <p:spPr>
            <a:xfrm>
              <a:off x="5389316" y="2579950"/>
              <a:ext cx="459035" cy="459035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2D2AC98-E1FB-45EA-BC3C-3F7F830AE74D}"/>
                </a:ext>
              </a:extLst>
            </p:cNvPr>
            <p:cNvSpPr/>
            <p:nvPr/>
          </p:nvSpPr>
          <p:spPr>
            <a:xfrm>
              <a:off x="3684871" y="4480235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9F29401-43F2-4ACC-9A2B-B25058FF869D}"/>
                </a:ext>
              </a:extLst>
            </p:cNvPr>
            <p:cNvSpPr/>
            <p:nvPr/>
          </p:nvSpPr>
          <p:spPr>
            <a:xfrm>
              <a:off x="6476486" y="3551209"/>
              <a:ext cx="282855" cy="282855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8689A24-4319-41B5-B469-5BEA5E9FEE1B}"/>
                </a:ext>
              </a:extLst>
            </p:cNvPr>
            <p:cNvSpPr/>
            <p:nvPr/>
          </p:nvSpPr>
          <p:spPr>
            <a:xfrm>
              <a:off x="2668761" y="2196177"/>
              <a:ext cx="266700" cy="266700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9478BC5-1BD6-4ADC-A11D-90DF4387FB25}"/>
                </a:ext>
              </a:extLst>
            </p:cNvPr>
            <p:cNvSpPr/>
            <p:nvPr/>
          </p:nvSpPr>
          <p:spPr>
            <a:xfrm>
              <a:off x="5924795" y="4117523"/>
              <a:ext cx="352320" cy="352320"/>
            </a:xfrm>
            <a:prstGeom prst="ellipse">
              <a:avLst/>
            </a:prstGeom>
            <a:solidFill>
              <a:schemeClr val="accent5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D73B67-25FA-457E-8D4C-409237C0B79E}"/>
                </a:ext>
              </a:extLst>
            </p:cNvPr>
            <p:cNvSpPr/>
            <p:nvPr/>
          </p:nvSpPr>
          <p:spPr>
            <a:xfrm>
              <a:off x="3396656" y="3398900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182AA1D-AC80-41D4-8383-0CC896ADE1F2}"/>
                </a:ext>
              </a:extLst>
            </p:cNvPr>
            <p:cNvSpPr/>
            <p:nvPr/>
          </p:nvSpPr>
          <p:spPr>
            <a:xfrm>
              <a:off x="3998959" y="324167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E236479-423C-4035-92FA-60DB4DC1B32D}"/>
                </a:ext>
              </a:extLst>
            </p:cNvPr>
            <p:cNvSpPr/>
            <p:nvPr/>
          </p:nvSpPr>
          <p:spPr>
            <a:xfrm>
              <a:off x="5622688" y="193142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8054C4D-4DEA-48C9-B8CB-3BBFC820A444}"/>
                </a:ext>
              </a:extLst>
            </p:cNvPr>
            <p:cNvSpPr/>
            <p:nvPr/>
          </p:nvSpPr>
          <p:spPr>
            <a:xfrm>
              <a:off x="4593305" y="5852433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Oval 40">
              <a:extLst>
                <a:ext uri="{FF2B5EF4-FFF2-40B4-BE49-F238E27FC236}">
                  <a16:creationId xmlns:a16="http://schemas.microsoft.com/office/drawing/2014/main" id="{1B3DDEBE-3364-4868-BCF2-4A45DE9D702C}"/>
                </a:ext>
              </a:extLst>
            </p:cNvPr>
            <p:cNvSpPr/>
            <p:nvPr/>
          </p:nvSpPr>
          <p:spPr>
            <a:xfrm>
              <a:off x="2927021" y="4538537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3" name="Oval 30">
              <a:extLst>
                <a:ext uri="{FF2B5EF4-FFF2-40B4-BE49-F238E27FC236}">
                  <a16:creationId xmlns:a16="http://schemas.microsoft.com/office/drawing/2014/main" id="{2E6BE91B-EA8F-4303-9E2D-5F4DCB07C963}"/>
                </a:ext>
              </a:extLst>
            </p:cNvPr>
            <p:cNvSpPr/>
            <p:nvPr/>
          </p:nvSpPr>
          <p:spPr>
            <a:xfrm>
              <a:off x="6063159" y="2804632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4" name="Oval 36">
              <a:extLst>
                <a:ext uri="{FF2B5EF4-FFF2-40B4-BE49-F238E27FC236}">
                  <a16:creationId xmlns:a16="http://schemas.microsoft.com/office/drawing/2014/main" id="{E121C6D4-23BF-4E19-BA1C-394098B3492C}"/>
                </a:ext>
              </a:extLst>
            </p:cNvPr>
            <p:cNvSpPr/>
            <p:nvPr/>
          </p:nvSpPr>
          <p:spPr>
            <a:xfrm>
              <a:off x="5523070" y="5429243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27652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Dataset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F70ACC-B01D-462E-9B2F-E5802854C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508" y="1979976"/>
            <a:ext cx="8639018" cy="2853254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7AF6CD6-EE94-4AAA-A93F-185A8D0AD19E}"/>
              </a:ext>
            </a:extLst>
          </p:cNvPr>
          <p:cNvSpPr txBox="1"/>
          <p:nvPr/>
        </p:nvSpPr>
        <p:spPr>
          <a:xfrm>
            <a:off x="3849857" y="5170733"/>
            <a:ext cx="3967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Terdapat 49653 Record data dengan 18 Field (termasuk Feature dan Target)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30779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Dataset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7AF6CD6-EE94-4AAA-A93F-185A8D0AD19E}"/>
              </a:ext>
            </a:extLst>
          </p:cNvPr>
          <p:cNvSpPr txBox="1"/>
          <p:nvPr/>
        </p:nvSpPr>
        <p:spPr>
          <a:xfrm>
            <a:off x="3729784" y="1091007"/>
            <a:ext cx="5942708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Data Description :</a:t>
            </a:r>
          </a:p>
          <a:p>
            <a:endParaRPr lang="en-US" altLang="ko-KR" sz="1400" b="1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endParaRPr lang="en-US" altLang="ko-KR" sz="1400" b="1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EmployeeID : ID Karyawan (Tetapi Tidak Unique)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recorddate_key : Tanggal Data direcord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birthdate_key : Tanggal lahir karyawan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orighiredate_key : Tanggal Masuk Karyawan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terminationdate_key : Tanggal terminate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age : Usia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length_of_service : Masa Kerja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city_name : Nama Kota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department_name : Nama Departemen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Job_Title : Jabatan Karyawan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store_name : Nama Toko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gender_short : Jenis Kelamin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gender_full : Jenis Kelamin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termreason_desc : Alasan berhenti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termtype_desc : Jenis termination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STATUS_YEAR : Tahun record data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STATUS : Status karyawan</a:t>
            </a:r>
          </a:p>
          <a:p>
            <a:r>
              <a:rPr lang="en-GB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- Business Unit : BU karyawan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6434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Dataset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72B56E-0C6A-4217-9B5A-CE4A8B383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808" y="1380994"/>
            <a:ext cx="9783540" cy="5172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1820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Dataset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EF72AB-85DB-4F3F-9048-A93601CFB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811" y="1638050"/>
            <a:ext cx="6106377" cy="35819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6DBC264-7FA0-4992-B3E9-AEC59D326CB6}"/>
              </a:ext>
            </a:extLst>
          </p:cNvPr>
          <p:cNvSpPr txBox="1"/>
          <p:nvPr/>
        </p:nvSpPr>
        <p:spPr>
          <a:xfrm>
            <a:off x="4748611" y="5377717"/>
            <a:ext cx="39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Termination data berdasarkan Tahun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2859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Dataset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BC264-7FA0-4992-B3E9-AEC59D326CB6}"/>
              </a:ext>
            </a:extLst>
          </p:cNvPr>
          <p:cNvSpPr txBox="1"/>
          <p:nvPr/>
        </p:nvSpPr>
        <p:spPr>
          <a:xfrm>
            <a:off x="4748611" y="5377717"/>
            <a:ext cx="39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Feature Engineering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911E1F-0513-433E-A4B6-763F620B6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673" y="3079673"/>
            <a:ext cx="5630061" cy="163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1443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Algorithm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EFB4-D9E5-4542-B5E6-D3A1B584B03B}"/>
              </a:ext>
            </a:extLst>
          </p:cNvPr>
          <p:cNvSpPr txBox="1"/>
          <p:nvPr/>
        </p:nvSpPr>
        <p:spPr>
          <a:xfrm>
            <a:off x="7242429" y="2088130"/>
            <a:ext cx="3967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Machine Learning Algorithm yg digunakan antara lain: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C0F251-E57A-45AD-A1AA-450D4FD8E14A}"/>
              </a:ext>
            </a:extLst>
          </p:cNvPr>
          <p:cNvSpPr txBox="1"/>
          <p:nvPr/>
        </p:nvSpPr>
        <p:spPr>
          <a:xfrm>
            <a:off x="7242429" y="2733035"/>
            <a:ext cx="39676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200">
                <a:solidFill>
                  <a:srgbClr val="00B0F0"/>
                </a:solidFill>
              </a:rPr>
              <a:t>K Nearest Neighbors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200">
                <a:solidFill>
                  <a:srgbClr val="00B0F0"/>
                </a:solidFill>
              </a:rPr>
              <a:t>Support Vector Machine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200">
                <a:solidFill>
                  <a:srgbClr val="00B0F0"/>
                </a:solidFill>
              </a:rPr>
              <a:t>Random Forest Classifier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200">
                <a:solidFill>
                  <a:srgbClr val="00B0F0"/>
                </a:solidFill>
              </a:rPr>
              <a:t>Xtreme Gradient Boosting Classifier </a:t>
            </a:r>
            <a:endParaRPr lang="ko-KR" altLang="en-US" sz="1200" dirty="0">
              <a:solidFill>
                <a:srgbClr val="00B0F0"/>
              </a:solidFill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4F7711B4-5400-4B3E-AC74-09D3BB19AAF0}"/>
              </a:ext>
            </a:extLst>
          </p:cNvPr>
          <p:cNvGrpSpPr/>
          <p:nvPr/>
        </p:nvGrpSpPr>
        <p:grpSpPr>
          <a:xfrm>
            <a:off x="981878" y="1835170"/>
            <a:ext cx="5493530" cy="4217714"/>
            <a:chOff x="1944920" y="1835170"/>
            <a:chExt cx="5493530" cy="4217714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08EDCD-74F1-41C8-958C-B050B447B5DF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4936446" y="3871740"/>
              <a:ext cx="1178797" cy="86881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615CC8-42FF-41DC-937E-95D318228071}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4216238" y="3871740"/>
              <a:ext cx="720210" cy="1422439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0BC499C-0CF9-4426-BD7E-E11F19F96885}"/>
                </a:ext>
              </a:extLst>
            </p:cNvPr>
            <p:cNvCxnSpPr>
              <a:cxnSpLocks/>
              <a:endCxn id="19" idx="6"/>
            </p:cNvCxnSpPr>
            <p:nvPr/>
          </p:nvCxnSpPr>
          <p:spPr>
            <a:xfrm flipH="1">
              <a:off x="3134007" y="3871740"/>
              <a:ext cx="1802438" cy="12170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2EF54AA-4131-4105-A870-1526A5C6A764}"/>
                </a:ext>
              </a:extLst>
            </p:cNvPr>
            <p:cNvCxnSpPr>
              <a:cxnSpLocks/>
              <a:endCxn id="20" idx="5"/>
            </p:cNvCxnSpPr>
            <p:nvPr/>
          </p:nvCxnSpPr>
          <p:spPr>
            <a:xfrm flipH="1" flipV="1">
              <a:off x="3944492" y="2779668"/>
              <a:ext cx="991954" cy="109207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3EFC4C0-F436-419C-B1ED-F168FDA550F5}"/>
                </a:ext>
              </a:extLst>
            </p:cNvPr>
            <p:cNvCxnSpPr>
              <a:cxnSpLocks/>
              <a:endCxn id="16" idx="4"/>
            </p:cNvCxnSpPr>
            <p:nvPr/>
          </p:nvCxnSpPr>
          <p:spPr>
            <a:xfrm flipV="1">
              <a:off x="4936444" y="2428572"/>
              <a:ext cx="154013" cy="1443170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986AD8E-B080-425A-956A-79FF71FB6555}"/>
                </a:ext>
              </a:extLst>
            </p:cNvPr>
            <p:cNvCxnSpPr>
              <a:cxnSpLocks/>
              <a:endCxn id="15" idx="3"/>
            </p:cNvCxnSpPr>
            <p:nvPr/>
          </p:nvCxnSpPr>
          <p:spPr>
            <a:xfrm flipV="1">
              <a:off x="4976826" y="3135562"/>
              <a:ext cx="1694473" cy="76280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48393A-CDA2-49E7-B504-5101F8C155B9}"/>
                </a:ext>
              </a:extLst>
            </p:cNvPr>
            <p:cNvSpPr/>
            <p:nvPr/>
          </p:nvSpPr>
          <p:spPr>
            <a:xfrm>
              <a:off x="4180360" y="3115656"/>
              <a:ext cx="1512168" cy="15121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8A4036F-EAB2-4995-8211-7DB8B5668C35}"/>
                </a:ext>
              </a:extLst>
            </p:cNvPr>
            <p:cNvSpPr/>
            <p:nvPr/>
          </p:nvSpPr>
          <p:spPr>
            <a:xfrm>
              <a:off x="6539677" y="2368411"/>
              <a:ext cx="898773" cy="89877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928D9C7-A140-41B3-B62F-B487807F1D73}"/>
                </a:ext>
              </a:extLst>
            </p:cNvPr>
            <p:cNvSpPr/>
            <p:nvPr/>
          </p:nvSpPr>
          <p:spPr>
            <a:xfrm>
              <a:off x="4793756" y="1835170"/>
              <a:ext cx="593402" cy="5934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91D6EA0-F8E0-4656-8671-76544FA829AF}"/>
                </a:ext>
              </a:extLst>
            </p:cNvPr>
            <p:cNvSpPr/>
            <p:nvPr/>
          </p:nvSpPr>
          <p:spPr>
            <a:xfrm>
              <a:off x="5951985" y="4577296"/>
              <a:ext cx="1114797" cy="111479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EF639CC-E99F-4E18-BAC2-D587FB87AA4A}"/>
                </a:ext>
              </a:extLst>
            </p:cNvPr>
            <p:cNvSpPr/>
            <p:nvPr/>
          </p:nvSpPr>
          <p:spPr>
            <a:xfrm>
              <a:off x="3640970" y="5195479"/>
              <a:ext cx="673968" cy="67396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5B1A38A-2FE3-4EB2-825B-8F1DA73F8F35}"/>
                </a:ext>
              </a:extLst>
            </p:cNvPr>
            <p:cNvSpPr/>
            <p:nvPr/>
          </p:nvSpPr>
          <p:spPr>
            <a:xfrm>
              <a:off x="1944920" y="3398900"/>
              <a:ext cx="1189087" cy="11890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AAB1F60-C20A-4999-A397-9C19D211306E}"/>
                </a:ext>
              </a:extLst>
            </p:cNvPr>
            <p:cNvSpPr/>
            <p:nvPr/>
          </p:nvSpPr>
          <p:spPr>
            <a:xfrm>
              <a:off x="3218871" y="2054047"/>
              <a:ext cx="850118" cy="8501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C469E5B-48CB-4DEE-A344-617C88FAE681}"/>
                </a:ext>
              </a:extLst>
            </p:cNvPr>
            <p:cNvSpPr txBox="1"/>
            <p:nvPr/>
          </p:nvSpPr>
          <p:spPr>
            <a:xfrm>
              <a:off x="4288372" y="3548634"/>
              <a:ext cx="12961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Algorithm</a:t>
              </a:r>
              <a:endParaRPr lang="ko-KR" altLang="en-US" sz="20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DCC7241-E753-4AFB-A3B3-ED37ECD3E84A}"/>
                </a:ext>
              </a:extLst>
            </p:cNvPr>
            <p:cNvSpPr/>
            <p:nvPr/>
          </p:nvSpPr>
          <p:spPr>
            <a:xfrm>
              <a:off x="5066607" y="4878024"/>
              <a:ext cx="532389" cy="532389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08EC45C-4E4B-4A42-8776-210E541B7B9B}"/>
                </a:ext>
              </a:extLst>
            </p:cNvPr>
            <p:cNvSpPr/>
            <p:nvPr/>
          </p:nvSpPr>
          <p:spPr>
            <a:xfrm>
              <a:off x="5389316" y="2579950"/>
              <a:ext cx="459035" cy="459035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2D2AC98-E1FB-45EA-BC3C-3F7F830AE74D}"/>
                </a:ext>
              </a:extLst>
            </p:cNvPr>
            <p:cNvSpPr/>
            <p:nvPr/>
          </p:nvSpPr>
          <p:spPr>
            <a:xfrm>
              <a:off x="3684871" y="4480235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9F29401-43F2-4ACC-9A2B-B25058FF869D}"/>
                </a:ext>
              </a:extLst>
            </p:cNvPr>
            <p:cNvSpPr/>
            <p:nvPr/>
          </p:nvSpPr>
          <p:spPr>
            <a:xfrm>
              <a:off x="6476486" y="3551209"/>
              <a:ext cx="282855" cy="282855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8689A24-4319-41B5-B469-5BEA5E9FEE1B}"/>
                </a:ext>
              </a:extLst>
            </p:cNvPr>
            <p:cNvSpPr/>
            <p:nvPr/>
          </p:nvSpPr>
          <p:spPr>
            <a:xfrm>
              <a:off x="2668761" y="2196177"/>
              <a:ext cx="266700" cy="266700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9478BC5-1BD6-4ADC-A11D-90DF4387FB25}"/>
                </a:ext>
              </a:extLst>
            </p:cNvPr>
            <p:cNvSpPr/>
            <p:nvPr/>
          </p:nvSpPr>
          <p:spPr>
            <a:xfrm>
              <a:off x="5924795" y="4117523"/>
              <a:ext cx="352320" cy="352320"/>
            </a:xfrm>
            <a:prstGeom prst="ellipse">
              <a:avLst/>
            </a:prstGeom>
            <a:solidFill>
              <a:schemeClr val="accent5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D73B67-25FA-457E-8D4C-409237C0B79E}"/>
                </a:ext>
              </a:extLst>
            </p:cNvPr>
            <p:cNvSpPr/>
            <p:nvPr/>
          </p:nvSpPr>
          <p:spPr>
            <a:xfrm>
              <a:off x="3396656" y="3398900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182AA1D-AC80-41D4-8383-0CC896ADE1F2}"/>
                </a:ext>
              </a:extLst>
            </p:cNvPr>
            <p:cNvSpPr/>
            <p:nvPr/>
          </p:nvSpPr>
          <p:spPr>
            <a:xfrm>
              <a:off x="3998959" y="324167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E236479-423C-4035-92FA-60DB4DC1B32D}"/>
                </a:ext>
              </a:extLst>
            </p:cNvPr>
            <p:cNvSpPr/>
            <p:nvPr/>
          </p:nvSpPr>
          <p:spPr>
            <a:xfrm>
              <a:off x="5622688" y="193142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8054C4D-4DEA-48C9-B8CB-3BBFC820A444}"/>
                </a:ext>
              </a:extLst>
            </p:cNvPr>
            <p:cNvSpPr/>
            <p:nvPr/>
          </p:nvSpPr>
          <p:spPr>
            <a:xfrm>
              <a:off x="4593305" y="5852433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Oval 40">
              <a:extLst>
                <a:ext uri="{FF2B5EF4-FFF2-40B4-BE49-F238E27FC236}">
                  <a16:creationId xmlns:a16="http://schemas.microsoft.com/office/drawing/2014/main" id="{1B3DDEBE-3364-4868-BCF2-4A45DE9D702C}"/>
                </a:ext>
              </a:extLst>
            </p:cNvPr>
            <p:cNvSpPr/>
            <p:nvPr/>
          </p:nvSpPr>
          <p:spPr>
            <a:xfrm>
              <a:off x="2927021" y="4538537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3" name="Oval 30">
              <a:extLst>
                <a:ext uri="{FF2B5EF4-FFF2-40B4-BE49-F238E27FC236}">
                  <a16:creationId xmlns:a16="http://schemas.microsoft.com/office/drawing/2014/main" id="{2E6BE91B-EA8F-4303-9E2D-5F4DCB07C963}"/>
                </a:ext>
              </a:extLst>
            </p:cNvPr>
            <p:cNvSpPr/>
            <p:nvPr/>
          </p:nvSpPr>
          <p:spPr>
            <a:xfrm>
              <a:off x="6063159" y="2804632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4" name="Oval 36">
              <a:extLst>
                <a:ext uri="{FF2B5EF4-FFF2-40B4-BE49-F238E27FC236}">
                  <a16:creationId xmlns:a16="http://schemas.microsoft.com/office/drawing/2014/main" id="{E121C6D4-23BF-4E19-BA1C-394098B3492C}"/>
                </a:ext>
              </a:extLst>
            </p:cNvPr>
            <p:cNvSpPr/>
            <p:nvPr/>
          </p:nvSpPr>
          <p:spPr>
            <a:xfrm>
              <a:off x="5523070" y="5429243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95216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KNN Algorithm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E5D744-01C4-4C34-B52C-FD7C52601D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36" y="1393338"/>
            <a:ext cx="3000794" cy="31532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B1B17C-5C90-4F74-8EC9-641BBA6652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347" y="1468562"/>
            <a:ext cx="5372850" cy="351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15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Random Forest Algorithm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9DF1F0-BE1B-49D9-8EDC-E69B803D7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79" y="1382801"/>
            <a:ext cx="3277057" cy="32198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FB311A-CCD2-4FBC-AEC5-783E9F24FA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805" y="1576522"/>
            <a:ext cx="5611008" cy="354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1082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XGBoost Algorithm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7AB130-E8F3-42D0-9765-CDE7F5811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00" y="1378198"/>
            <a:ext cx="3334215" cy="32580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8B1304-09A4-497F-B77E-ADD6C67D8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978" y="1468562"/>
            <a:ext cx="4915586" cy="365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2531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7243438" y="2138977"/>
            <a:ext cx="4777152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>
                <a:solidFill>
                  <a:schemeClr val="bg1"/>
                </a:solidFill>
                <a:latin typeface="+mj-lt"/>
                <a:cs typeface="Arial" pitchFamily="34" charset="0"/>
              </a:rPr>
              <a:t>Github Project Repository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7330089" y="3847609"/>
            <a:ext cx="4777096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>
                <a:solidFill>
                  <a:schemeClr val="bg1"/>
                </a:solidFill>
                <a:cs typeface="Arial" pitchFamily="34" charset="0"/>
              </a:rPr>
              <a:t>https://github.com/Khumaeni/Final_Project_Employee_Attrition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SVM Algorithm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D52EBB-C0A9-4EF9-835C-5AA19B010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33" y="1388575"/>
            <a:ext cx="3334215" cy="31627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7A564D-5D87-4699-A2EB-FE767B4D21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391" y="1437130"/>
            <a:ext cx="5201376" cy="343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9219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The Prototype Preview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EFB4-D9E5-4542-B5E6-D3A1B584B03B}"/>
              </a:ext>
            </a:extLst>
          </p:cNvPr>
          <p:cNvSpPr txBox="1"/>
          <p:nvPr/>
        </p:nvSpPr>
        <p:spPr>
          <a:xfrm>
            <a:off x="7242429" y="2088130"/>
            <a:ext cx="39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Preview dari Web Apps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C0F251-E57A-45AD-A1AA-450D4FD8E14A}"/>
              </a:ext>
            </a:extLst>
          </p:cNvPr>
          <p:cNvSpPr txBox="1"/>
          <p:nvPr/>
        </p:nvSpPr>
        <p:spPr>
          <a:xfrm>
            <a:off x="7242429" y="2733035"/>
            <a:ext cx="3967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200">
                <a:solidFill>
                  <a:srgbClr val="00B0F0"/>
                </a:solidFill>
              </a:rPr>
              <a:t>Homepage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200">
                <a:solidFill>
                  <a:srgbClr val="00B0F0"/>
                </a:solidFill>
              </a:rPr>
              <a:t>Detection page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200">
                <a:solidFill>
                  <a:srgbClr val="00B0F0"/>
                </a:solidFill>
              </a:rPr>
              <a:t>Result Page</a:t>
            </a: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4F7711B4-5400-4B3E-AC74-09D3BB19AAF0}"/>
              </a:ext>
            </a:extLst>
          </p:cNvPr>
          <p:cNvGrpSpPr/>
          <p:nvPr/>
        </p:nvGrpSpPr>
        <p:grpSpPr>
          <a:xfrm>
            <a:off x="981878" y="1835170"/>
            <a:ext cx="5493530" cy="4217714"/>
            <a:chOff x="1944920" y="1835170"/>
            <a:chExt cx="5493530" cy="4217714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08EDCD-74F1-41C8-958C-B050B447B5DF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4936446" y="3871740"/>
              <a:ext cx="1178797" cy="86881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615CC8-42FF-41DC-937E-95D318228071}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4216238" y="3871740"/>
              <a:ext cx="720210" cy="1422439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0BC499C-0CF9-4426-BD7E-E11F19F96885}"/>
                </a:ext>
              </a:extLst>
            </p:cNvPr>
            <p:cNvCxnSpPr>
              <a:cxnSpLocks/>
              <a:endCxn id="19" idx="6"/>
            </p:cNvCxnSpPr>
            <p:nvPr/>
          </p:nvCxnSpPr>
          <p:spPr>
            <a:xfrm flipH="1">
              <a:off x="3134007" y="3871740"/>
              <a:ext cx="1802438" cy="12170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2EF54AA-4131-4105-A870-1526A5C6A764}"/>
                </a:ext>
              </a:extLst>
            </p:cNvPr>
            <p:cNvCxnSpPr>
              <a:cxnSpLocks/>
              <a:endCxn id="20" idx="5"/>
            </p:cNvCxnSpPr>
            <p:nvPr/>
          </p:nvCxnSpPr>
          <p:spPr>
            <a:xfrm flipH="1" flipV="1">
              <a:off x="3944492" y="2779668"/>
              <a:ext cx="991954" cy="109207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3EFC4C0-F436-419C-B1ED-F168FDA550F5}"/>
                </a:ext>
              </a:extLst>
            </p:cNvPr>
            <p:cNvCxnSpPr>
              <a:cxnSpLocks/>
              <a:endCxn id="16" idx="4"/>
            </p:cNvCxnSpPr>
            <p:nvPr/>
          </p:nvCxnSpPr>
          <p:spPr>
            <a:xfrm flipV="1">
              <a:off x="4936444" y="2428572"/>
              <a:ext cx="154013" cy="1443170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986AD8E-B080-425A-956A-79FF71FB6555}"/>
                </a:ext>
              </a:extLst>
            </p:cNvPr>
            <p:cNvCxnSpPr>
              <a:cxnSpLocks/>
              <a:endCxn id="15" idx="3"/>
            </p:cNvCxnSpPr>
            <p:nvPr/>
          </p:nvCxnSpPr>
          <p:spPr>
            <a:xfrm flipV="1">
              <a:off x="4976826" y="3135562"/>
              <a:ext cx="1694473" cy="76280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48393A-CDA2-49E7-B504-5101F8C155B9}"/>
                </a:ext>
              </a:extLst>
            </p:cNvPr>
            <p:cNvSpPr/>
            <p:nvPr/>
          </p:nvSpPr>
          <p:spPr>
            <a:xfrm>
              <a:off x="4180360" y="3115656"/>
              <a:ext cx="1512168" cy="15121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8A4036F-EAB2-4995-8211-7DB8B5668C35}"/>
                </a:ext>
              </a:extLst>
            </p:cNvPr>
            <p:cNvSpPr/>
            <p:nvPr/>
          </p:nvSpPr>
          <p:spPr>
            <a:xfrm>
              <a:off x="6539677" y="2368411"/>
              <a:ext cx="898773" cy="89877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928D9C7-A140-41B3-B62F-B487807F1D73}"/>
                </a:ext>
              </a:extLst>
            </p:cNvPr>
            <p:cNvSpPr/>
            <p:nvPr/>
          </p:nvSpPr>
          <p:spPr>
            <a:xfrm>
              <a:off x="4793756" y="1835170"/>
              <a:ext cx="593402" cy="5934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91D6EA0-F8E0-4656-8671-76544FA829AF}"/>
                </a:ext>
              </a:extLst>
            </p:cNvPr>
            <p:cNvSpPr/>
            <p:nvPr/>
          </p:nvSpPr>
          <p:spPr>
            <a:xfrm>
              <a:off x="5951985" y="4577296"/>
              <a:ext cx="1114797" cy="111479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EF639CC-E99F-4E18-BAC2-D587FB87AA4A}"/>
                </a:ext>
              </a:extLst>
            </p:cNvPr>
            <p:cNvSpPr/>
            <p:nvPr/>
          </p:nvSpPr>
          <p:spPr>
            <a:xfrm>
              <a:off x="3640970" y="5195479"/>
              <a:ext cx="673968" cy="67396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5B1A38A-2FE3-4EB2-825B-8F1DA73F8F35}"/>
                </a:ext>
              </a:extLst>
            </p:cNvPr>
            <p:cNvSpPr/>
            <p:nvPr/>
          </p:nvSpPr>
          <p:spPr>
            <a:xfrm>
              <a:off x="1944920" y="3398900"/>
              <a:ext cx="1189087" cy="11890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AAB1F60-C20A-4999-A397-9C19D211306E}"/>
                </a:ext>
              </a:extLst>
            </p:cNvPr>
            <p:cNvSpPr/>
            <p:nvPr/>
          </p:nvSpPr>
          <p:spPr>
            <a:xfrm>
              <a:off x="3218871" y="2054047"/>
              <a:ext cx="850118" cy="8501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C469E5B-48CB-4DEE-A344-617C88FAE681}"/>
                </a:ext>
              </a:extLst>
            </p:cNvPr>
            <p:cNvSpPr txBox="1"/>
            <p:nvPr/>
          </p:nvSpPr>
          <p:spPr>
            <a:xfrm>
              <a:off x="4288372" y="3548634"/>
              <a:ext cx="129614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The Prototype</a:t>
              </a:r>
              <a:endParaRPr lang="ko-KR" altLang="en-US" sz="20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DCC7241-E753-4AFB-A3B3-ED37ECD3E84A}"/>
                </a:ext>
              </a:extLst>
            </p:cNvPr>
            <p:cNvSpPr/>
            <p:nvPr/>
          </p:nvSpPr>
          <p:spPr>
            <a:xfrm>
              <a:off x="5066607" y="4878024"/>
              <a:ext cx="532389" cy="532389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08EC45C-4E4B-4A42-8776-210E541B7B9B}"/>
                </a:ext>
              </a:extLst>
            </p:cNvPr>
            <p:cNvSpPr/>
            <p:nvPr/>
          </p:nvSpPr>
          <p:spPr>
            <a:xfrm>
              <a:off x="5389316" y="2579950"/>
              <a:ext cx="459035" cy="459035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2D2AC98-E1FB-45EA-BC3C-3F7F830AE74D}"/>
                </a:ext>
              </a:extLst>
            </p:cNvPr>
            <p:cNvSpPr/>
            <p:nvPr/>
          </p:nvSpPr>
          <p:spPr>
            <a:xfrm>
              <a:off x="3684871" y="4480235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9F29401-43F2-4ACC-9A2B-B25058FF869D}"/>
                </a:ext>
              </a:extLst>
            </p:cNvPr>
            <p:cNvSpPr/>
            <p:nvPr/>
          </p:nvSpPr>
          <p:spPr>
            <a:xfrm>
              <a:off x="6476486" y="3551209"/>
              <a:ext cx="282855" cy="282855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8689A24-4319-41B5-B469-5BEA5E9FEE1B}"/>
                </a:ext>
              </a:extLst>
            </p:cNvPr>
            <p:cNvSpPr/>
            <p:nvPr/>
          </p:nvSpPr>
          <p:spPr>
            <a:xfrm>
              <a:off x="2668761" y="2196177"/>
              <a:ext cx="266700" cy="266700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9478BC5-1BD6-4ADC-A11D-90DF4387FB25}"/>
                </a:ext>
              </a:extLst>
            </p:cNvPr>
            <p:cNvSpPr/>
            <p:nvPr/>
          </p:nvSpPr>
          <p:spPr>
            <a:xfrm>
              <a:off x="5924795" y="4117523"/>
              <a:ext cx="352320" cy="352320"/>
            </a:xfrm>
            <a:prstGeom prst="ellipse">
              <a:avLst/>
            </a:prstGeom>
            <a:solidFill>
              <a:schemeClr val="accent5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D73B67-25FA-457E-8D4C-409237C0B79E}"/>
                </a:ext>
              </a:extLst>
            </p:cNvPr>
            <p:cNvSpPr/>
            <p:nvPr/>
          </p:nvSpPr>
          <p:spPr>
            <a:xfrm>
              <a:off x="3396656" y="3398900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182AA1D-AC80-41D4-8383-0CC896ADE1F2}"/>
                </a:ext>
              </a:extLst>
            </p:cNvPr>
            <p:cNvSpPr/>
            <p:nvPr/>
          </p:nvSpPr>
          <p:spPr>
            <a:xfrm>
              <a:off x="3998959" y="324167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E236479-423C-4035-92FA-60DB4DC1B32D}"/>
                </a:ext>
              </a:extLst>
            </p:cNvPr>
            <p:cNvSpPr/>
            <p:nvPr/>
          </p:nvSpPr>
          <p:spPr>
            <a:xfrm>
              <a:off x="5622688" y="193142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8054C4D-4DEA-48C9-B8CB-3BBFC820A444}"/>
                </a:ext>
              </a:extLst>
            </p:cNvPr>
            <p:cNvSpPr/>
            <p:nvPr/>
          </p:nvSpPr>
          <p:spPr>
            <a:xfrm>
              <a:off x="4593305" y="5852433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Oval 40">
              <a:extLst>
                <a:ext uri="{FF2B5EF4-FFF2-40B4-BE49-F238E27FC236}">
                  <a16:creationId xmlns:a16="http://schemas.microsoft.com/office/drawing/2014/main" id="{1B3DDEBE-3364-4868-BCF2-4A45DE9D702C}"/>
                </a:ext>
              </a:extLst>
            </p:cNvPr>
            <p:cNvSpPr/>
            <p:nvPr/>
          </p:nvSpPr>
          <p:spPr>
            <a:xfrm>
              <a:off x="2927021" y="4538537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3" name="Oval 30">
              <a:extLst>
                <a:ext uri="{FF2B5EF4-FFF2-40B4-BE49-F238E27FC236}">
                  <a16:creationId xmlns:a16="http://schemas.microsoft.com/office/drawing/2014/main" id="{2E6BE91B-EA8F-4303-9E2D-5F4DCB07C963}"/>
                </a:ext>
              </a:extLst>
            </p:cNvPr>
            <p:cNvSpPr/>
            <p:nvPr/>
          </p:nvSpPr>
          <p:spPr>
            <a:xfrm>
              <a:off x="6063159" y="2804632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4" name="Oval 36">
              <a:extLst>
                <a:ext uri="{FF2B5EF4-FFF2-40B4-BE49-F238E27FC236}">
                  <a16:creationId xmlns:a16="http://schemas.microsoft.com/office/drawing/2014/main" id="{E121C6D4-23BF-4E19-BA1C-394098B3492C}"/>
                </a:ext>
              </a:extLst>
            </p:cNvPr>
            <p:cNvSpPr/>
            <p:nvPr/>
          </p:nvSpPr>
          <p:spPr>
            <a:xfrm>
              <a:off x="5523070" y="5429243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61498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Homepage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6F86BD-EEF2-4ED8-8E38-8FC96D3A1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066" y="1265743"/>
            <a:ext cx="10001902" cy="544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4322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Detection Page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749E8A-7D86-486E-8088-A57232073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808" y="1141153"/>
            <a:ext cx="9790545" cy="529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599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Result Page</a:t>
            </a:r>
            <a:endParaRPr lang="en-US" dirty="0"/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06D536-84C4-4A96-AAC6-BBE086E10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819" y="1109114"/>
            <a:ext cx="9356616" cy="500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3236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5596B00-0CE2-44C6-9AC5-0B5BC6F6C4D9}"/>
              </a:ext>
            </a:extLst>
          </p:cNvPr>
          <p:cNvGrpSpPr/>
          <p:nvPr/>
        </p:nvGrpSpPr>
        <p:grpSpPr>
          <a:xfrm>
            <a:off x="3468549" y="2276475"/>
            <a:ext cx="5269188" cy="3419474"/>
            <a:chOff x="4655870" y="2637505"/>
            <a:chExt cx="2716484" cy="1217603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DF549E6-5337-42BD-9C5E-4FF911D21EC1}"/>
                </a:ext>
              </a:extLst>
            </p:cNvPr>
            <p:cNvGrpSpPr/>
            <p:nvPr/>
          </p:nvGrpSpPr>
          <p:grpSpPr>
            <a:xfrm>
              <a:off x="6233054" y="2743150"/>
              <a:ext cx="1139300" cy="952543"/>
              <a:chOff x="5133714" y="3583707"/>
              <a:chExt cx="474339" cy="396585"/>
            </a:xfrm>
          </p:grpSpPr>
          <p:cxnSp>
            <p:nvCxnSpPr>
              <p:cNvPr id="12" name="Connector: Elbow 11">
                <a:extLst>
                  <a:ext uri="{FF2B5EF4-FFF2-40B4-BE49-F238E27FC236}">
                    <a16:creationId xmlns:a16="http://schemas.microsoft.com/office/drawing/2014/main" id="{99FF6450-5DCF-4EA4-9ECD-5DECDA3BADB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23467" y="3590067"/>
                <a:ext cx="291134" cy="278415"/>
              </a:xfrm>
              <a:prstGeom prst="bentConnector3">
                <a:avLst>
                  <a:gd name="adj1" fmla="val 98706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nector: Elbow 12">
                <a:extLst>
                  <a:ext uri="{FF2B5EF4-FFF2-40B4-BE49-F238E27FC236}">
                    <a16:creationId xmlns:a16="http://schemas.microsoft.com/office/drawing/2014/main" id="{637BD6F9-CEA8-471A-B6D6-3D7D3748ACC4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72591" y="3544830"/>
                <a:ext cx="396585" cy="474339"/>
              </a:xfrm>
              <a:prstGeom prst="bentConnector3">
                <a:avLst>
                  <a:gd name="adj1" fmla="val 10131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C2EA36-2D13-4B3D-BFC3-A102F4DEB439}"/>
                </a:ext>
              </a:extLst>
            </p:cNvPr>
            <p:cNvCxnSpPr>
              <a:cxnSpLocks/>
            </p:cNvCxnSpPr>
            <p:nvPr/>
          </p:nvCxnSpPr>
          <p:spPr>
            <a:xfrm>
              <a:off x="6001025" y="2637505"/>
              <a:ext cx="13087" cy="1217603"/>
            </a:xfrm>
            <a:prstGeom prst="line">
              <a:avLst/>
            </a:prstGeom>
            <a:ln w="3810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C99EAA-C1C3-4CCA-BEBA-AC2A865E88E4}"/>
                </a:ext>
              </a:extLst>
            </p:cNvPr>
            <p:cNvGrpSpPr/>
            <p:nvPr/>
          </p:nvGrpSpPr>
          <p:grpSpPr>
            <a:xfrm flipH="1">
              <a:off x="4655870" y="2743153"/>
              <a:ext cx="1159245" cy="952554"/>
              <a:chOff x="5125409" y="3583703"/>
              <a:chExt cx="482643" cy="396589"/>
            </a:xfrm>
          </p:grpSpPr>
          <p:cxnSp>
            <p:nvCxnSpPr>
              <p:cNvPr id="10" name="Connector: Elbow 9">
                <a:extLst>
                  <a:ext uri="{FF2B5EF4-FFF2-40B4-BE49-F238E27FC236}">
                    <a16:creationId xmlns:a16="http://schemas.microsoft.com/office/drawing/2014/main" id="{3275D676-AD17-49C5-9DEA-18E954D494CE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17648" y="3581177"/>
                <a:ext cx="291129" cy="296190"/>
              </a:xfrm>
              <a:prstGeom prst="bentConnector3">
                <a:avLst>
                  <a:gd name="adj1" fmla="val 10092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nector: Elbow 10">
                <a:extLst>
                  <a:ext uri="{FF2B5EF4-FFF2-40B4-BE49-F238E27FC236}">
                    <a16:creationId xmlns:a16="http://schemas.microsoft.com/office/drawing/2014/main" id="{7437482D-2332-417F-9573-94FD96A7798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68436" y="3540676"/>
                <a:ext cx="396589" cy="482643"/>
              </a:xfrm>
              <a:prstGeom prst="bentConnector3">
                <a:avLst>
                  <a:gd name="adj1" fmla="val 99215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080A5CE-2A27-4A71-B160-441332CC772B}"/>
              </a:ext>
            </a:extLst>
          </p:cNvPr>
          <p:cNvSpPr/>
          <p:nvPr/>
        </p:nvSpPr>
        <p:spPr>
          <a:xfrm>
            <a:off x="-9524" y="2836196"/>
            <a:ext cx="12196762" cy="136039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2FBFAD-318C-47E8-A82D-2EDEDE3F63EE}"/>
              </a:ext>
            </a:extLst>
          </p:cNvPr>
          <p:cNvSpPr/>
          <p:nvPr/>
        </p:nvSpPr>
        <p:spPr>
          <a:xfrm>
            <a:off x="-4762" y="2938634"/>
            <a:ext cx="12196762" cy="115551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2888660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8237F776-235B-43B7-A208-7106E24CBAFE}"/>
              </a:ext>
            </a:extLst>
          </p:cNvPr>
          <p:cNvSpPr>
            <a:spLocks noChangeAspect="1"/>
          </p:cNvSpPr>
          <p:nvPr/>
        </p:nvSpPr>
        <p:spPr>
          <a:xfrm flipH="1">
            <a:off x="4878758" y="1367871"/>
            <a:ext cx="2434484" cy="131165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4555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3499E92-50A7-4680-90CB-41532F4FC718}"/>
              </a:ext>
            </a:extLst>
          </p:cNvPr>
          <p:cNvSpPr/>
          <p:nvPr/>
        </p:nvSpPr>
        <p:spPr>
          <a:xfrm>
            <a:off x="6106651" y="293611"/>
            <a:ext cx="5636534" cy="6270778"/>
          </a:xfrm>
          <a:prstGeom prst="roundRect">
            <a:avLst>
              <a:gd name="adj" fmla="val 1286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3B75C5-9BDB-4B5F-AB3F-CB12A702F1F8}"/>
              </a:ext>
            </a:extLst>
          </p:cNvPr>
          <p:cNvSpPr txBox="1"/>
          <p:nvPr/>
        </p:nvSpPr>
        <p:spPr>
          <a:xfrm>
            <a:off x="7081344" y="2364515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A86C59-34F4-4919-9F69-A6D243DD90AF}"/>
              </a:ext>
            </a:extLst>
          </p:cNvPr>
          <p:cNvGrpSpPr/>
          <p:nvPr/>
        </p:nvGrpSpPr>
        <p:grpSpPr>
          <a:xfrm>
            <a:off x="6305942" y="1681595"/>
            <a:ext cx="5419664" cy="777510"/>
            <a:chOff x="6102442" y="1483456"/>
            <a:chExt cx="5419664" cy="77751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91A18A-7559-4485-BC2C-6ACBBA9F87DF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>
                  <a:solidFill>
                    <a:schemeClr val="bg1"/>
                  </a:solidFill>
                  <a:cs typeface="Arial" pitchFamily="34" charset="0"/>
                </a:rPr>
                <a:t>Business Problem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5E3BD7D-EEC6-41FC-867D-95F2B71346B3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8A41E9E-1812-4ACE-A417-73C9AF47F355}"/>
              </a:ext>
            </a:extLst>
          </p:cNvPr>
          <p:cNvSpPr txBox="1"/>
          <p:nvPr/>
        </p:nvSpPr>
        <p:spPr>
          <a:xfrm>
            <a:off x="7081344" y="3503507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1E7642E-CD93-4445-B49C-21F1CF8B80D1}"/>
              </a:ext>
            </a:extLst>
          </p:cNvPr>
          <p:cNvGrpSpPr/>
          <p:nvPr/>
        </p:nvGrpSpPr>
        <p:grpSpPr>
          <a:xfrm>
            <a:off x="6305942" y="2820587"/>
            <a:ext cx="5419664" cy="777510"/>
            <a:chOff x="6102442" y="1483456"/>
            <a:chExt cx="5419664" cy="77751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C79CA3D-1245-4812-BE2C-A17717D31459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>
                  <a:solidFill>
                    <a:schemeClr val="bg1"/>
                  </a:solidFill>
                  <a:cs typeface="Arial" pitchFamily="34" charset="0"/>
                </a:rPr>
                <a:t>Provide Solution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27DDE9-FE7C-4B7E-A047-E092B6A88859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5E1B5E5-22C6-4CAE-BC59-0EB34CC7C043}"/>
              </a:ext>
            </a:extLst>
          </p:cNvPr>
          <p:cNvSpPr txBox="1"/>
          <p:nvPr/>
        </p:nvSpPr>
        <p:spPr>
          <a:xfrm>
            <a:off x="7081344" y="4642499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3E30DF-4F9D-4D5B-9110-CB46BA5063F2}"/>
              </a:ext>
            </a:extLst>
          </p:cNvPr>
          <p:cNvGrpSpPr/>
          <p:nvPr/>
        </p:nvGrpSpPr>
        <p:grpSpPr>
          <a:xfrm>
            <a:off x="6305942" y="3959579"/>
            <a:ext cx="5419664" cy="777510"/>
            <a:chOff x="6102442" y="1483456"/>
            <a:chExt cx="5419664" cy="77751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A5757E4-1723-4073-9FC5-1D351F20A151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>
                  <a:solidFill>
                    <a:schemeClr val="bg1"/>
                  </a:solidFill>
                  <a:cs typeface="Arial" pitchFamily="34" charset="0"/>
                </a:rPr>
                <a:t>Recommendation Action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7B9AF74-CA02-49F9-88D7-98D77F70D10F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37A4661-D2A4-40E5-9248-83B3298A506A}"/>
              </a:ext>
            </a:extLst>
          </p:cNvPr>
          <p:cNvSpPr txBox="1"/>
          <p:nvPr/>
        </p:nvSpPr>
        <p:spPr>
          <a:xfrm>
            <a:off x="7081344" y="5781491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FEFB00-F764-4A36-BDE0-EFBFFBAD9C92}"/>
              </a:ext>
            </a:extLst>
          </p:cNvPr>
          <p:cNvGrpSpPr/>
          <p:nvPr/>
        </p:nvGrpSpPr>
        <p:grpSpPr>
          <a:xfrm>
            <a:off x="6305942" y="5098571"/>
            <a:ext cx="5419664" cy="777510"/>
            <a:chOff x="6102442" y="1483456"/>
            <a:chExt cx="5419664" cy="77751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93DF382-44DD-45C3-9704-34E8893BC3AC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>
                  <a:solidFill>
                    <a:schemeClr val="bg1"/>
                  </a:solidFill>
                  <a:cs typeface="Arial" pitchFamily="34" charset="0"/>
                </a:rPr>
                <a:t>Machine Learning Preview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611BD74-B8C0-4D62-99FC-2DBC909A434D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6420242" y="391190"/>
            <a:ext cx="498989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>
                <a:solidFill>
                  <a:schemeClr val="bg1"/>
                </a:solidFill>
                <a:latin typeface="+mj-lt"/>
                <a:cs typeface="Arial" pitchFamily="34" charset="0"/>
              </a:rPr>
              <a:t>The Content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3090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Attrition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ADD44-0C50-43C1-B5C3-0CED2159BBB3}"/>
              </a:ext>
            </a:extLst>
          </p:cNvPr>
          <p:cNvGrpSpPr/>
          <p:nvPr/>
        </p:nvGrpSpPr>
        <p:grpSpPr>
          <a:xfrm>
            <a:off x="5469701" y="2016434"/>
            <a:ext cx="1139838" cy="1632238"/>
            <a:chOff x="3692771" y="1580738"/>
            <a:chExt cx="1954016" cy="2798134"/>
          </a:xfrm>
        </p:grpSpPr>
        <p:sp>
          <p:nvSpPr>
            <p:cNvPr id="4" name="Freeform 18">
              <a:extLst>
                <a:ext uri="{FF2B5EF4-FFF2-40B4-BE49-F238E27FC236}">
                  <a16:creationId xmlns:a16="http://schemas.microsoft.com/office/drawing/2014/main" id="{4878C136-D428-405D-8437-588BD660C472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5" name="Down Arrow 1">
              <a:extLst>
                <a:ext uri="{FF2B5EF4-FFF2-40B4-BE49-F238E27FC236}">
                  <a16:creationId xmlns:a16="http://schemas.microsoft.com/office/drawing/2014/main" id="{D6888AEA-E72F-47DF-85BD-9F61C6D06C40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B98F84E-08A9-4D55-8B06-7BA863E1825F}"/>
              </a:ext>
            </a:extLst>
          </p:cNvPr>
          <p:cNvGrpSpPr/>
          <p:nvPr/>
        </p:nvGrpSpPr>
        <p:grpSpPr>
          <a:xfrm rot="4113254">
            <a:off x="6507304" y="2709678"/>
            <a:ext cx="1139838" cy="1632238"/>
            <a:chOff x="3692771" y="1580738"/>
            <a:chExt cx="1954016" cy="2798134"/>
          </a:xfrm>
        </p:grpSpPr>
        <p:sp>
          <p:nvSpPr>
            <p:cNvPr id="7" name="Freeform 28">
              <a:extLst>
                <a:ext uri="{FF2B5EF4-FFF2-40B4-BE49-F238E27FC236}">
                  <a16:creationId xmlns:a16="http://schemas.microsoft.com/office/drawing/2014/main" id="{DAB9B6C4-E525-4467-AED6-1D3AACD4AA0F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" name="Down Arrow 1">
              <a:extLst>
                <a:ext uri="{FF2B5EF4-FFF2-40B4-BE49-F238E27FC236}">
                  <a16:creationId xmlns:a16="http://schemas.microsoft.com/office/drawing/2014/main" id="{9C930316-0704-4E84-9172-320A94894759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93E2D81-7AB5-4DA3-BEE4-97422C242662}"/>
              </a:ext>
            </a:extLst>
          </p:cNvPr>
          <p:cNvGrpSpPr/>
          <p:nvPr/>
        </p:nvGrpSpPr>
        <p:grpSpPr>
          <a:xfrm rot="8531373">
            <a:off x="6194583" y="3920320"/>
            <a:ext cx="1139838" cy="1632238"/>
            <a:chOff x="3692771" y="1580738"/>
            <a:chExt cx="1954016" cy="2798134"/>
          </a:xfrm>
        </p:grpSpPr>
        <p:sp>
          <p:nvSpPr>
            <p:cNvPr id="10" name="Freeform 32">
              <a:extLst>
                <a:ext uri="{FF2B5EF4-FFF2-40B4-BE49-F238E27FC236}">
                  <a16:creationId xmlns:a16="http://schemas.microsoft.com/office/drawing/2014/main" id="{B3A9E33B-1596-4835-B9CA-4B057E8EEF7D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1" name="Down Arrow 1">
              <a:extLst>
                <a:ext uri="{FF2B5EF4-FFF2-40B4-BE49-F238E27FC236}">
                  <a16:creationId xmlns:a16="http://schemas.microsoft.com/office/drawing/2014/main" id="{A76859E5-997B-4CC0-8157-D70857AB2C55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70B0F94-D491-4905-9507-3D18691988F4}"/>
              </a:ext>
            </a:extLst>
          </p:cNvPr>
          <p:cNvGrpSpPr/>
          <p:nvPr/>
        </p:nvGrpSpPr>
        <p:grpSpPr>
          <a:xfrm rot="13128837">
            <a:off x="4911456" y="3936076"/>
            <a:ext cx="1139838" cy="1632238"/>
            <a:chOff x="3692771" y="1580738"/>
            <a:chExt cx="1954016" cy="2798134"/>
          </a:xfrm>
        </p:grpSpPr>
        <p:sp>
          <p:nvSpPr>
            <p:cNvPr id="13" name="Freeform 37">
              <a:extLst>
                <a:ext uri="{FF2B5EF4-FFF2-40B4-BE49-F238E27FC236}">
                  <a16:creationId xmlns:a16="http://schemas.microsoft.com/office/drawing/2014/main" id="{BA181364-0351-4869-BF8C-0FB7F07CF0FD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4" name="Down Arrow 1">
              <a:extLst>
                <a:ext uri="{FF2B5EF4-FFF2-40B4-BE49-F238E27FC236}">
                  <a16:creationId xmlns:a16="http://schemas.microsoft.com/office/drawing/2014/main" id="{6086FF56-271F-4F27-B49E-A3740C22E868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0C87246-71AA-42E3-9281-84DD30DAAD6B}"/>
              </a:ext>
            </a:extLst>
          </p:cNvPr>
          <p:cNvGrpSpPr/>
          <p:nvPr/>
        </p:nvGrpSpPr>
        <p:grpSpPr>
          <a:xfrm rot="17414357">
            <a:off x="4485256" y="2763861"/>
            <a:ext cx="1139838" cy="1632238"/>
            <a:chOff x="3692771" y="1580738"/>
            <a:chExt cx="1954016" cy="2798134"/>
          </a:xfrm>
        </p:grpSpPr>
        <p:sp>
          <p:nvSpPr>
            <p:cNvPr id="16" name="Freeform 40">
              <a:extLst>
                <a:ext uri="{FF2B5EF4-FFF2-40B4-BE49-F238E27FC236}">
                  <a16:creationId xmlns:a16="http://schemas.microsoft.com/office/drawing/2014/main" id="{1C2255A6-0CBA-49D7-96ED-323CB60ABC87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7" name="Down Arrow 1">
              <a:extLst>
                <a:ext uri="{FF2B5EF4-FFF2-40B4-BE49-F238E27FC236}">
                  <a16:creationId xmlns:a16="http://schemas.microsoft.com/office/drawing/2014/main" id="{3521EC0A-0581-4DA2-80C4-90906121AFF4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24" name="그룹 6">
            <a:extLst>
              <a:ext uri="{FF2B5EF4-FFF2-40B4-BE49-F238E27FC236}">
                <a16:creationId xmlns:a16="http://schemas.microsoft.com/office/drawing/2014/main" id="{E18341A2-346E-4759-B2E3-247D7CF7160E}"/>
              </a:ext>
            </a:extLst>
          </p:cNvPr>
          <p:cNvGrpSpPr/>
          <p:nvPr/>
        </p:nvGrpSpPr>
        <p:grpSpPr>
          <a:xfrm>
            <a:off x="4265441" y="945830"/>
            <a:ext cx="3489221" cy="716616"/>
            <a:chOff x="2375857" y="2162958"/>
            <a:chExt cx="2304256" cy="71661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1E997D7-3216-4E91-9CEF-EAC069093A5F}"/>
                </a:ext>
              </a:extLst>
            </p:cNvPr>
            <p:cNvSpPr txBox="1"/>
            <p:nvPr/>
          </p:nvSpPr>
          <p:spPr>
            <a:xfrm>
              <a:off x="2375857" y="21629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Definition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EBEDA5D-EAD3-408B-8FDE-7A8933FB9985}"/>
                </a:ext>
              </a:extLst>
            </p:cNvPr>
            <p:cNvSpPr txBox="1"/>
            <p:nvPr/>
          </p:nvSpPr>
          <p:spPr>
            <a:xfrm>
              <a:off x="2375857" y="2417909"/>
              <a:ext cx="2304256" cy="46166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Pada dasarnya merupakan Tunr-over Rate karyawan di dalam suatu perusahaan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그룹 5">
            <a:extLst>
              <a:ext uri="{FF2B5EF4-FFF2-40B4-BE49-F238E27FC236}">
                <a16:creationId xmlns:a16="http://schemas.microsoft.com/office/drawing/2014/main" id="{F27000CC-AC9A-40AA-846F-E338AA608B22}"/>
              </a:ext>
            </a:extLst>
          </p:cNvPr>
          <p:cNvGrpSpPr/>
          <p:nvPr/>
        </p:nvGrpSpPr>
        <p:grpSpPr>
          <a:xfrm>
            <a:off x="681437" y="3097865"/>
            <a:ext cx="3489221" cy="531950"/>
            <a:chOff x="2375857" y="3963158"/>
            <a:chExt cx="2304256" cy="53195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A208072-E031-4CF7-A63E-F8ACE597A649}"/>
                </a:ext>
              </a:extLst>
            </p:cNvPr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Reason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EAF35E-3B6F-4895-9FF5-075841247B13}"/>
                </a:ext>
              </a:extLst>
            </p:cNvPr>
            <p:cNvSpPr txBox="1"/>
            <p:nvPr/>
          </p:nvSpPr>
          <p:spPr>
            <a:xfrm>
              <a:off x="2375857" y="4218109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Lingkungan Kerja yg buruk.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3" name="Rounded Rectangle 5">
            <a:extLst>
              <a:ext uri="{FF2B5EF4-FFF2-40B4-BE49-F238E27FC236}">
                <a16:creationId xmlns:a16="http://schemas.microsoft.com/office/drawing/2014/main" id="{7D11D05C-E5F1-4FE7-B0B1-E17F8E81E0CD}"/>
              </a:ext>
            </a:extLst>
          </p:cNvPr>
          <p:cNvSpPr/>
          <p:nvPr/>
        </p:nvSpPr>
        <p:spPr>
          <a:xfrm flipH="1">
            <a:off x="5158562" y="347484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4" name="Teardrop 1">
            <a:extLst>
              <a:ext uri="{FF2B5EF4-FFF2-40B4-BE49-F238E27FC236}">
                <a16:creationId xmlns:a16="http://schemas.microsoft.com/office/drawing/2014/main" id="{F1B16400-9110-4873-A841-F80F5E0F1897}"/>
              </a:ext>
            </a:extLst>
          </p:cNvPr>
          <p:cNvSpPr/>
          <p:nvPr/>
        </p:nvSpPr>
        <p:spPr>
          <a:xfrm rot="18805991">
            <a:off x="5913688" y="2928634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5" name="Round Same Side Corner Rectangle 11">
            <a:extLst>
              <a:ext uri="{FF2B5EF4-FFF2-40B4-BE49-F238E27FC236}">
                <a16:creationId xmlns:a16="http://schemas.microsoft.com/office/drawing/2014/main" id="{DB36023D-1B3C-4C15-A2A1-93EA891D13FE}"/>
              </a:ext>
            </a:extLst>
          </p:cNvPr>
          <p:cNvSpPr>
            <a:spLocks noChangeAspect="1"/>
          </p:cNvSpPr>
          <p:nvPr/>
        </p:nvSpPr>
        <p:spPr>
          <a:xfrm rot="9900000">
            <a:off x="5520116" y="432423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F490D857-AA00-49F9-A91C-7C89305FF153}"/>
              </a:ext>
            </a:extLst>
          </p:cNvPr>
          <p:cNvSpPr/>
          <p:nvPr/>
        </p:nvSpPr>
        <p:spPr>
          <a:xfrm>
            <a:off x="6633028" y="3559304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7" name="Block Arc 10">
            <a:extLst>
              <a:ext uri="{FF2B5EF4-FFF2-40B4-BE49-F238E27FC236}">
                <a16:creationId xmlns:a16="http://schemas.microsoft.com/office/drawing/2014/main" id="{D98875FF-F5E3-46B9-97B7-4C58C99FB987}"/>
              </a:ext>
            </a:extLst>
          </p:cNvPr>
          <p:cNvSpPr/>
          <p:nvPr/>
        </p:nvSpPr>
        <p:spPr>
          <a:xfrm>
            <a:off x="6332311" y="4387906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grpSp>
        <p:nvGrpSpPr>
          <p:cNvPr id="38" name="그룹 5">
            <a:extLst>
              <a:ext uri="{FF2B5EF4-FFF2-40B4-BE49-F238E27FC236}">
                <a16:creationId xmlns:a16="http://schemas.microsoft.com/office/drawing/2014/main" id="{4E5F47FE-91F5-4417-A4AB-524E5D694AE5}"/>
              </a:ext>
            </a:extLst>
          </p:cNvPr>
          <p:cNvGrpSpPr/>
          <p:nvPr/>
        </p:nvGrpSpPr>
        <p:grpSpPr>
          <a:xfrm>
            <a:off x="1595232" y="2228985"/>
            <a:ext cx="3578946" cy="490350"/>
            <a:chOff x="2375857" y="3963158"/>
            <a:chExt cx="2363510" cy="49035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CF82A0D-3C86-49B5-8CB1-65DEEE1F6818}"/>
                </a:ext>
              </a:extLst>
            </p:cNvPr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Reason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5670BEA-7F62-49E9-9558-361FC6B76E47}"/>
                </a:ext>
              </a:extLst>
            </p:cNvPr>
            <p:cNvSpPr txBox="1"/>
            <p:nvPr/>
          </p:nvSpPr>
          <p:spPr>
            <a:xfrm>
              <a:off x="2435111" y="4176509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Manajemen yg buruk.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1" name="그룹 5">
            <a:extLst>
              <a:ext uri="{FF2B5EF4-FFF2-40B4-BE49-F238E27FC236}">
                <a16:creationId xmlns:a16="http://schemas.microsoft.com/office/drawing/2014/main" id="{84046D25-9EAA-496A-8FD2-A967511F4982}"/>
              </a:ext>
            </a:extLst>
          </p:cNvPr>
          <p:cNvGrpSpPr/>
          <p:nvPr/>
        </p:nvGrpSpPr>
        <p:grpSpPr>
          <a:xfrm>
            <a:off x="3828542" y="2154835"/>
            <a:ext cx="5789832" cy="441453"/>
            <a:chOff x="2375857" y="3963158"/>
            <a:chExt cx="3823563" cy="441453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8C724C8-743B-4463-8992-EFCFAD393226}"/>
                </a:ext>
              </a:extLst>
            </p:cNvPr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Reason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42FCC57-955F-45C3-91DB-78203310BDCC}"/>
                </a:ext>
              </a:extLst>
            </p:cNvPr>
            <p:cNvSpPr txBox="1"/>
            <p:nvPr/>
          </p:nvSpPr>
          <p:spPr>
            <a:xfrm>
              <a:off x="3895164" y="4127612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Karyawan mencari kesempatan lebih baik.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그룹 5">
            <a:extLst>
              <a:ext uri="{FF2B5EF4-FFF2-40B4-BE49-F238E27FC236}">
                <a16:creationId xmlns:a16="http://schemas.microsoft.com/office/drawing/2014/main" id="{579531A5-DDD5-40FC-8F36-F17A86BCBA88}"/>
              </a:ext>
            </a:extLst>
          </p:cNvPr>
          <p:cNvGrpSpPr/>
          <p:nvPr/>
        </p:nvGrpSpPr>
        <p:grpSpPr>
          <a:xfrm>
            <a:off x="7629689" y="4237286"/>
            <a:ext cx="3489221" cy="531950"/>
            <a:chOff x="2375857" y="3963158"/>
            <a:chExt cx="2304256" cy="531950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E112CC8-51CA-407A-96FF-D3BB6604D836}"/>
                </a:ext>
              </a:extLst>
            </p:cNvPr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879997-F372-480A-8C1A-2FD5AE2F0324}"/>
                </a:ext>
              </a:extLst>
            </p:cNvPr>
            <p:cNvSpPr txBox="1"/>
            <p:nvPr/>
          </p:nvSpPr>
          <p:spPr>
            <a:xfrm>
              <a:off x="2375857" y="4218109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Sakit berkepanjangan atau meninggal.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7" name="그룹 5">
            <a:extLst>
              <a:ext uri="{FF2B5EF4-FFF2-40B4-BE49-F238E27FC236}">
                <a16:creationId xmlns:a16="http://schemas.microsoft.com/office/drawing/2014/main" id="{B957F4D5-9DF4-445D-945F-E85FFA58A901}"/>
              </a:ext>
            </a:extLst>
          </p:cNvPr>
          <p:cNvGrpSpPr/>
          <p:nvPr/>
        </p:nvGrpSpPr>
        <p:grpSpPr>
          <a:xfrm>
            <a:off x="7873763" y="3160393"/>
            <a:ext cx="3489221" cy="531950"/>
            <a:chOff x="2375857" y="3963158"/>
            <a:chExt cx="2304256" cy="531950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EC543AE-DC7C-48A1-9AEC-398E78ADC49F}"/>
                </a:ext>
              </a:extLst>
            </p:cNvPr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Reason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E3B3720-8F84-47C8-A9ED-858A7D629934}"/>
                </a:ext>
              </a:extLst>
            </p:cNvPr>
            <p:cNvSpPr txBox="1"/>
            <p:nvPr/>
          </p:nvSpPr>
          <p:spPr>
            <a:xfrm>
              <a:off x="2375857" y="4218109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Jam Kerja yg Berlebihan.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0" name="그룹 5">
            <a:extLst>
              <a:ext uri="{FF2B5EF4-FFF2-40B4-BE49-F238E27FC236}">
                <a16:creationId xmlns:a16="http://schemas.microsoft.com/office/drawing/2014/main" id="{FEB74D6B-FF37-4760-9AB7-C4B1489BEDC6}"/>
              </a:ext>
            </a:extLst>
          </p:cNvPr>
          <p:cNvGrpSpPr/>
          <p:nvPr/>
        </p:nvGrpSpPr>
        <p:grpSpPr>
          <a:xfrm>
            <a:off x="727296" y="4211310"/>
            <a:ext cx="3489221" cy="531950"/>
            <a:chOff x="2375857" y="3963158"/>
            <a:chExt cx="2304256" cy="531950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2833A86-FCC4-4119-AA02-7B6134F389A9}"/>
                </a:ext>
              </a:extLst>
            </p:cNvPr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Reason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CC87696-C334-4275-8DFF-9AE58C54C34B}"/>
                </a:ext>
              </a:extLst>
            </p:cNvPr>
            <p:cNvSpPr txBox="1"/>
            <p:nvPr/>
          </p:nvSpPr>
          <p:spPr>
            <a:xfrm>
              <a:off x="2375857" y="4218109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Layoff (Efisiensi) &amp; Usia Pensiun.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3" name="그룹 5">
            <a:extLst>
              <a:ext uri="{FF2B5EF4-FFF2-40B4-BE49-F238E27FC236}">
                <a16:creationId xmlns:a16="http://schemas.microsoft.com/office/drawing/2014/main" id="{D2D6225D-67F2-4E44-A7DC-97F7226B9F75}"/>
              </a:ext>
            </a:extLst>
          </p:cNvPr>
          <p:cNvGrpSpPr/>
          <p:nvPr/>
        </p:nvGrpSpPr>
        <p:grpSpPr>
          <a:xfrm>
            <a:off x="4208283" y="5800220"/>
            <a:ext cx="3489221" cy="531950"/>
            <a:chOff x="2375857" y="3963158"/>
            <a:chExt cx="2304256" cy="531950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26169A1-2B9F-4F9E-A194-860EACE82CEE}"/>
                </a:ext>
              </a:extLst>
            </p:cNvPr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ctr"/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8AE678A-ECBD-48CD-96BD-E62E52DD8D3A}"/>
                </a:ext>
              </a:extLst>
            </p:cNvPr>
            <p:cNvSpPr txBox="1"/>
            <p:nvPr/>
          </p:nvSpPr>
          <p:spPr>
            <a:xfrm>
              <a:off x="2375857" y="4218109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Effort and Reward Embalance.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0931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The Business Problem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F33360-0433-4AF3-A64E-A88A5635CE2E}"/>
              </a:ext>
            </a:extLst>
          </p:cNvPr>
          <p:cNvSpPr/>
          <p:nvPr/>
        </p:nvSpPr>
        <p:spPr>
          <a:xfrm>
            <a:off x="5618753" y="1794327"/>
            <a:ext cx="972000" cy="9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781734-3D78-4BCA-9444-78DA5A28371E}"/>
              </a:ext>
            </a:extLst>
          </p:cNvPr>
          <p:cNvSpPr/>
          <p:nvPr/>
        </p:nvSpPr>
        <p:spPr>
          <a:xfrm>
            <a:off x="903622" y="5031013"/>
            <a:ext cx="972000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15F007-3D0A-4148-8906-B28DFD68B8FC}"/>
              </a:ext>
            </a:extLst>
          </p:cNvPr>
          <p:cNvSpPr/>
          <p:nvPr/>
        </p:nvSpPr>
        <p:spPr>
          <a:xfrm>
            <a:off x="1965358" y="5031013"/>
            <a:ext cx="8268434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DB0DC9-5EAB-4BD4-9316-7A777A0DD76E}"/>
              </a:ext>
            </a:extLst>
          </p:cNvPr>
          <p:cNvSpPr/>
          <p:nvPr/>
        </p:nvSpPr>
        <p:spPr>
          <a:xfrm>
            <a:off x="10313338" y="5031013"/>
            <a:ext cx="972000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3622F4-714F-481E-9006-2413544A99CF}"/>
              </a:ext>
            </a:extLst>
          </p:cNvPr>
          <p:cNvSpPr/>
          <p:nvPr/>
        </p:nvSpPr>
        <p:spPr>
          <a:xfrm>
            <a:off x="1065359" y="5255405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800" dirty="0"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5A7D5A-FA80-4CA3-9E74-B5C006267795}"/>
              </a:ext>
            </a:extLst>
          </p:cNvPr>
          <p:cNvSpPr txBox="1"/>
          <p:nvPr/>
        </p:nvSpPr>
        <p:spPr>
          <a:xfrm>
            <a:off x="2544416" y="5243577"/>
            <a:ext cx="7103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bg1"/>
                </a:solidFill>
                <a:cs typeface="Arial" pitchFamily="34" charset="0"/>
              </a:rPr>
              <a:t>Proses Recruitment untuk Replacement karyawan, terutama yg high quality membutuhkan cost perusahaan yg tidak sedikit.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D22E29-20D8-4946-BD08-FC672D3E1266}"/>
              </a:ext>
            </a:extLst>
          </p:cNvPr>
          <p:cNvSpPr/>
          <p:nvPr/>
        </p:nvSpPr>
        <p:spPr>
          <a:xfrm>
            <a:off x="1875971" y="3952117"/>
            <a:ext cx="972000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2DCC6D-DC86-46A2-8ED5-DCCE56C025A4}"/>
              </a:ext>
            </a:extLst>
          </p:cNvPr>
          <p:cNvSpPr/>
          <p:nvPr/>
        </p:nvSpPr>
        <p:spPr>
          <a:xfrm>
            <a:off x="2937707" y="3952117"/>
            <a:ext cx="6323736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CD4970-ADD3-40DC-BAEC-2F612DEC7435}"/>
              </a:ext>
            </a:extLst>
          </p:cNvPr>
          <p:cNvSpPr/>
          <p:nvPr/>
        </p:nvSpPr>
        <p:spPr>
          <a:xfrm>
            <a:off x="9340988" y="3952117"/>
            <a:ext cx="972000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59B40F-49C4-43A1-B1C4-1AF3B2501193}"/>
              </a:ext>
            </a:extLst>
          </p:cNvPr>
          <p:cNvSpPr/>
          <p:nvPr/>
        </p:nvSpPr>
        <p:spPr>
          <a:xfrm>
            <a:off x="2037708" y="4176509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800" dirty="0"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6C08CA-B006-49EB-9998-8956F4517B95}"/>
              </a:ext>
            </a:extLst>
          </p:cNvPr>
          <p:cNvSpPr txBox="1"/>
          <p:nvPr/>
        </p:nvSpPr>
        <p:spPr>
          <a:xfrm>
            <a:off x="3445660" y="4012641"/>
            <a:ext cx="5336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bg1"/>
                </a:solidFill>
                <a:cs typeface="Arial" pitchFamily="34" charset="0"/>
              </a:rPr>
              <a:t>Jika karyawan merupakan Key-person dan resign ataupun dihijack perusahaan lain, perusahaan akan kesulitan menemukan pengganti yg sesuai dengan kriteria Key-person yg keluar.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9B02AC-22AE-40A6-B401-A9801DADDAF5}"/>
              </a:ext>
            </a:extLst>
          </p:cNvPr>
          <p:cNvSpPr/>
          <p:nvPr/>
        </p:nvSpPr>
        <p:spPr>
          <a:xfrm>
            <a:off x="2865971" y="2873222"/>
            <a:ext cx="97200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695D53-A289-49C1-8444-6FC8EE3D5068}"/>
              </a:ext>
            </a:extLst>
          </p:cNvPr>
          <p:cNvSpPr/>
          <p:nvPr/>
        </p:nvSpPr>
        <p:spPr>
          <a:xfrm>
            <a:off x="3939850" y="2873222"/>
            <a:ext cx="431945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EE314B-8419-4CA5-BCB0-03852763E672}"/>
              </a:ext>
            </a:extLst>
          </p:cNvPr>
          <p:cNvSpPr/>
          <p:nvPr/>
        </p:nvSpPr>
        <p:spPr>
          <a:xfrm>
            <a:off x="8350988" y="2873222"/>
            <a:ext cx="97200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BF3C6F-3682-4EF3-8F6E-6A64421E53C4}"/>
              </a:ext>
            </a:extLst>
          </p:cNvPr>
          <p:cNvSpPr/>
          <p:nvPr/>
        </p:nvSpPr>
        <p:spPr>
          <a:xfrm>
            <a:off x="3027708" y="3097613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800" dirty="0"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110FA3-C504-4A9D-969E-767F4DB127E4}"/>
              </a:ext>
            </a:extLst>
          </p:cNvPr>
          <p:cNvSpPr txBox="1"/>
          <p:nvPr/>
        </p:nvSpPr>
        <p:spPr>
          <a:xfrm>
            <a:off x="4280748" y="3092678"/>
            <a:ext cx="3630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bg1"/>
                </a:solidFill>
                <a:cs typeface="Arial" pitchFamily="34" charset="0"/>
              </a:rPr>
              <a:t>Perusahaan terutama tim HR Tidak memiliki Tools untuk mendeteksi Karyawan yg akan mengajukan Resign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25" name="Elbow Connector 61">
            <a:extLst>
              <a:ext uri="{FF2B5EF4-FFF2-40B4-BE49-F238E27FC236}">
                <a16:creationId xmlns:a16="http://schemas.microsoft.com/office/drawing/2014/main" id="{9DA89D9B-17D4-4ABF-A06D-A68CC220E612}"/>
              </a:ext>
            </a:extLst>
          </p:cNvPr>
          <p:cNvCxnSpPr/>
          <p:nvPr/>
        </p:nvCxnSpPr>
        <p:spPr>
          <a:xfrm flipV="1">
            <a:off x="1359269" y="4508176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62">
            <a:extLst>
              <a:ext uri="{FF2B5EF4-FFF2-40B4-BE49-F238E27FC236}">
                <a16:creationId xmlns:a16="http://schemas.microsoft.com/office/drawing/2014/main" id="{84F7426D-6267-43CA-9B7C-7B263AD043AD}"/>
              </a:ext>
            </a:extLst>
          </p:cNvPr>
          <p:cNvCxnSpPr/>
          <p:nvPr/>
        </p:nvCxnSpPr>
        <p:spPr>
          <a:xfrm flipV="1">
            <a:off x="2360584" y="3432744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63">
            <a:extLst>
              <a:ext uri="{FF2B5EF4-FFF2-40B4-BE49-F238E27FC236}">
                <a16:creationId xmlns:a16="http://schemas.microsoft.com/office/drawing/2014/main" id="{E3F6BB6A-1B6A-4369-9754-9ABD1CDD409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41065" y="1456400"/>
            <a:ext cx="612000" cy="2160000"/>
          </a:xfrm>
          <a:prstGeom prst="bentConnector2">
            <a:avLst/>
          </a:prstGeom>
          <a:ln w="28575">
            <a:solidFill>
              <a:schemeClr val="accent3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64">
            <a:extLst>
              <a:ext uri="{FF2B5EF4-FFF2-40B4-BE49-F238E27FC236}">
                <a16:creationId xmlns:a16="http://schemas.microsoft.com/office/drawing/2014/main" id="{8251829D-F188-47DF-ABA4-86743C63ECF2}"/>
              </a:ext>
            </a:extLst>
          </p:cNvPr>
          <p:cNvCxnSpPr/>
          <p:nvPr/>
        </p:nvCxnSpPr>
        <p:spPr>
          <a:xfrm flipH="1" flipV="1">
            <a:off x="10352261" y="4508176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65">
            <a:extLst>
              <a:ext uri="{FF2B5EF4-FFF2-40B4-BE49-F238E27FC236}">
                <a16:creationId xmlns:a16="http://schemas.microsoft.com/office/drawing/2014/main" id="{231F709F-3D5E-464A-AAE9-22DBDD8F8607}"/>
              </a:ext>
            </a:extLst>
          </p:cNvPr>
          <p:cNvCxnSpPr/>
          <p:nvPr/>
        </p:nvCxnSpPr>
        <p:spPr>
          <a:xfrm flipH="1" flipV="1">
            <a:off x="9334624" y="3432744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66">
            <a:extLst>
              <a:ext uri="{FF2B5EF4-FFF2-40B4-BE49-F238E27FC236}">
                <a16:creationId xmlns:a16="http://schemas.microsoft.com/office/drawing/2014/main" id="{EEA45C16-8978-4655-A217-37D0250D1D0A}"/>
              </a:ext>
            </a:extLst>
          </p:cNvPr>
          <p:cNvCxnSpPr>
            <a:cxnSpLocks/>
          </p:cNvCxnSpPr>
          <p:nvPr/>
        </p:nvCxnSpPr>
        <p:spPr>
          <a:xfrm rot="16200000" flipV="1">
            <a:off x="7438936" y="1456400"/>
            <a:ext cx="612000" cy="2160000"/>
          </a:xfrm>
          <a:prstGeom prst="bentConnector2">
            <a:avLst/>
          </a:prstGeom>
          <a:ln w="28575">
            <a:solidFill>
              <a:schemeClr val="accent3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16">
            <a:extLst>
              <a:ext uri="{FF2B5EF4-FFF2-40B4-BE49-F238E27FC236}">
                <a16:creationId xmlns:a16="http://schemas.microsoft.com/office/drawing/2014/main" id="{30E4E21C-EEF5-489E-BFC9-AAA2C41EB383}"/>
              </a:ext>
            </a:extLst>
          </p:cNvPr>
          <p:cNvSpPr/>
          <p:nvPr/>
        </p:nvSpPr>
        <p:spPr>
          <a:xfrm rot="2700000">
            <a:off x="8674110" y="3094092"/>
            <a:ext cx="294439" cy="52787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9">
            <a:extLst>
              <a:ext uri="{FF2B5EF4-FFF2-40B4-BE49-F238E27FC236}">
                <a16:creationId xmlns:a16="http://schemas.microsoft.com/office/drawing/2014/main" id="{152443B7-B497-440B-A2D1-655EE743CB80}"/>
              </a:ext>
            </a:extLst>
          </p:cNvPr>
          <p:cNvSpPr/>
          <p:nvPr/>
        </p:nvSpPr>
        <p:spPr>
          <a:xfrm>
            <a:off x="5931269" y="2097835"/>
            <a:ext cx="364797" cy="34148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ectangle 36">
            <a:extLst>
              <a:ext uri="{FF2B5EF4-FFF2-40B4-BE49-F238E27FC236}">
                <a16:creationId xmlns:a16="http://schemas.microsoft.com/office/drawing/2014/main" id="{C81D472F-FAC4-422C-AF6B-2DFBCDF05567}"/>
              </a:ext>
            </a:extLst>
          </p:cNvPr>
          <p:cNvSpPr/>
          <p:nvPr/>
        </p:nvSpPr>
        <p:spPr>
          <a:xfrm>
            <a:off x="9622860" y="4242860"/>
            <a:ext cx="431129" cy="360389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ectangle 16">
            <a:extLst>
              <a:ext uri="{FF2B5EF4-FFF2-40B4-BE49-F238E27FC236}">
                <a16:creationId xmlns:a16="http://schemas.microsoft.com/office/drawing/2014/main" id="{248C7865-4E36-4B8A-8315-797C339C3E6A}"/>
              </a:ext>
            </a:extLst>
          </p:cNvPr>
          <p:cNvSpPr/>
          <p:nvPr/>
        </p:nvSpPr>
        <p:spPr>
          <a:xfrm>
            <a:off x="10598232" y="5380289"/>
            <a:ext cx="436386" cy="273449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2AEA5AE-BF3F-45A4-85FF-DF992C1D045A}"/>
              </a:ext>
            </a:extLst>
          </p:cNvPr>
          <p:cNvSpPr txBox="1"/>
          <p:nvPr/>
        </p:nvSpPr>
        <p:spPr>
          <a:xfrm>
            <a:off x="510706" y="5929521"/>
            <a:ext cx="10523912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 " Managers tend to blame their turnover problems on everything under the sun, while ignoring the crux of the matter:</a:t>
            </a:r>
          </a:p>
          <a:p>
            <a:r>
              <a:rPr lang="en-US" altLang="ko-KR" sz="140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people don't leave jobs; they leave managers."</a:t>
            </a:r>
          </a:p>
          <a:p>
            <a:r>
              <a:rPr lang="en-US" altLang="ko-KR" sz="140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 </a:t>
            </a:r>
          </a:p>
          <a:p>
            <a:r>
              <a:rPr lang="en-US" altLang="ko-KR" sz="140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 by Travis BradBerry</a:t>
            </a:r>
            <a:endParaRPr lang="ko-KR" altLang="en-US" sz="1400" dirty="0">
              <a:solidFill>
                <a:schemeClr val="tx1">
                  <a:lumMod val="95000"/>
                  <a:lumOff val="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92076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Solution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EFB4-D9E5-4542-B5E6-D3A1B584B03B}"/>
              </a:ext>
            </a:extLst>
          </p:cNvPr>
          <p:cNvSpPr txBox="1"/>
          <p:nvPr/>
        </p:nvSpPr>
        <p:spPr>
          <a:xfrm>
            <a:off x="7242429" y="2088130"/>
            <a:ext cx="39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Machine Learning Attrition Detection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C0F251-E57A-45AD-A1AA-450D4FD8E14A}"/>
              </a:ext>
            </a:extLst>
          </p:cNvPr>
          <p:cNvSpPr txBox="1"/>
          <p:nvPr/>
        </p:nvSpPr>
        <p:spPr>
          <a:xfrm>
            <a:off x="7242429" y="2388536"/>
            <a:ext cx="39676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Dengan menggunakan Machine Learning untuk mendeteksi Employee yg cenderung tidak puas dan kemungkinan akan mengajukan Resign.</a:t>
            </a:r>
          </a:p>
          <a:p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Tetapi, sebelum menggunakan ML Detection ini Harus mengikuti Recommendation Action agar mencapai hasil Maksimal.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4F7711B4-5400-4B3E-AC74-09D3BB19AAF0}"/>
              </a:ext>
            </a:extLst>
          </p:cNvPr>
          <p:cNvGrpSpPr/>
          <p:nvPr/>
        </p:nvGrpSpPr>
        <p:grpSpPr>
          <a:xfrm>
            <a:off x="981878" y="1835170"/>
            <a:ext cx="5493530" cy="4217714"/>
            <a:chOff x="1944920" y="1835170"/>
            <a:chExt cx="5493530" cy="4217714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08EDCD-74F1-41C8-958C-B050B447B5DF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4936446" y="3871740"/>
              <a:ext cx="1178797" cy="86881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615CC8-42FF-41DC-937E-95D318228071}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4216238" y="3871740"/>
              <a:ext cx="720210" cy="1422439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0BC499C-0CF9-4426-BD7E-E11F19F96885}"/>
                </a:ext>
              </a:extLst>
            </p:cNvPr>
            <p:cNvCxnSpPr>
              <a:cxnSpLocks/>
              <a:endCxn id="19" idx="6"/>
            </p:cNvCxnSpPr>
            <p:nvPr/>
          </p:nvCxnSpPr>
          <p:spPr>
            <a:xfrm flipH="1">
              <a:off x="3134007" y="3871740"/>
              <a:ext cx="1802438" cy="12170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2EF54AA-4131-4105-A870-1526A5C6A764}"/>
                </a:ext>
              </a:extLst>
            </p:cNvPr>
            <p:cNvCxnSpPr>
              <a:cxnSpLocks/>
              <a:endCxn id="20" idx="5"/>
            </p:cNvCxnSpPr>
            <p:nvPr/>
          </p:nvCxnSpPr>
          <p:spPr>
            <a:xfrm flipH="1" flipV="1">
              <a:off x="3944492" y="2779668"/>
              <a:ext cx="991954" cy="109207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3EFC4C0-F436-419C-B1ED-F168FDA550F5}"/>
                </a:ext>
              </a:extLst>
            </p:cNvPr>
            <p:cNvCxnSpPr>
              <a:cxnSpLocks/>
              <a:endCxn id="16" idx="4"/>
            </p:cNvCxnSpPr>
            <p:nvPr/>
          </p:nvCxnSpPr>
          <p:spPr>
            <a:xfrm flipV="1">
              <a:off x="4936444" y="2428572"/>
              <a:ext cx="154013" cy="1443170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986AD8E-B080-425A-956A-79FF71FB6555}"/>
                </a:ext>
              </a:extLst>
            </p:cNvPr>
            <p:cNvCxnSpPr>
              <a:cxnSpLocks/>
              <a:endCxn id="15" idx="3"/>
            </p:cNvCxnSpPr>
            <p:nvPr/>
          </p:nvCxnSpPr>
          <p:spPr>
            <a:xfrm flipV="1">
              <a:off x="4976826" y="3135562"/>
              <a:ext cx="1694473" cy="76280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48393A-CDA2-49E7-B504-5101F8C155B9}"/>
                </a:ext>
              </a:extLst>
            </p:cNvPr>
            <p:cNvSpPr/>
            <p:nvPr/>
          </p:nvSpPr>
          <p:spPr>
            <a:xfrm>
              <a:off x="4180360" y="3115656"/>
              <a:ext cx="1512168" cy="15121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8A4036F-EAB2-4995-8211-7DB8B5668C35}"/>
                </a:ext>
              </a:extLst>
            </p:cNvPr>
            <p:cNvSpPr/>
            <p:nvPr/>
          </p:nvSpPr>
          <p:spPr>
            <a:xfrm>
              <a:off x="6539677" y="2368411"/>
              <a:ext cx="898773" cy="89877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928D9C7-A140-41B3-B62F-B487807F1D73}"/>
                </a:ext>
              </a:extLst>
            </p:cNvPr>
            <p:cNvSpPr/>
            <p:nvPr/>
          </p:nvSpPr>
          <p:spPr>
            <a:xfrm>
              <a:off x="4793756" y="1835170"/>
              <a:ext cx="593402" cy="5934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91D6EA0-F8E0-4656-8671-76544FA829AF}"/>
                </a:ext>
              </a:extLst>
            </p:cNvPr>
            <p:cNvSpPr/>
            <p:nvPr/>
          </p:nvSpPr>
          <p:spPr>
            <a:xfrm>
              <a:off x="5951985" y="4577296"/>
              <a:ext cx="1114797" cy="111479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EF639CC-E99F-4E18-BAC2-D587FB87AA4A}"/>
                </a:ext>
              </a:extLst>
            </p:cNvPr>
            <p:cNvSpPr/>
            <p:nvPr/>
          </p:nvSpPr>
          <p:spPr>
            <a:xfrm>
              <a:off x="3640970" y="5195479"/>
              <a:ext cx="673968" cy="67396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5B1A38A-2FE3-4EB2-825B-8F1DA73F8F35}"/>
                </a:ext>
              </a:extLst>
            </p:cNvPr>
            <p:cNvSpPr/>
            <p:nvPr/>
          </p:nvSpPr>
          <p:spPr>
            <a:xfrm>
              <a:off x="1944920" y="3398900"/>
              <a:ext cx="1189087" cy="11890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AAB1F60-C20A-4999-A397-9C19D211306E}"/>
                </a:ext>
              </a:extLst>
            </p:cNvPr>
            <p:cNvSpPr/>
            <p:nvPr/>
          </p:nvSpPr>
          <p:spPr>
            <a:xfrm>
              <a:off x="3218871" y="2054047"/>
              <a:ext cx="850118" cy="8501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C469E5B-48CB-4DEE-A344-617C88FAE681}"/>
                </a:ext>
              </a:extLst>
            </p:cNvPr>
            <p:cNvSpPr txBox="1"/>
            <p:nvPr/>
          </p:nvSpPr>
          <p:spPr>
            <a:xfrm>
              <a:off x="4288372" y="3548634"/>
              <a:ext cx="12961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Solution</a:t>
              </a:r>
              <a:endParaRPr lang="ko-KR" altLang="en-US" sz="20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DCC7241-E753-4AFB-A3B3-ED37ECD3E84A}"/>
                </a:ext>
              </a:extLst>
            </p:cNvPr>
            <p:cNvSpPr/>
            <p:nvPr/>
          </p:nvSpPr>
          <p:spPr>
            <a:xfrm>
              <a:off x="5066607" y="4878024"/>
              <a:ext cx="532389" cy="532389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08EC45C-4E4B-4A42-8776-210E541B7B9B}"/>
                </a:ext>
              </a:extLst>
            </p:cNvPr>
            <p:cNvSpPr/>
            <p:nvPr/>
          </p:nvSpPr>
          <p:spPr>
            <a:xfrm>
              <a:off x="5389316" y="2579950"/>
              <a:ext cx="459035" cy="459035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2D2AC98-E1FB-45EA-BC3C-3F7F830AE74D}"/>
                </a:ext>
              </a:extLst>
            </p:cNvPr>
            <p:cNvSpPr/>
            <p:nvPr/>
          </p:nvSpPr>
          <p:spPr>
            <a:xfrm>
              <a:off x="3684871" y="4480235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9F29401-43F2-4ACC-9A2B-B25058FF869D}"/>
                </a:ext>
              </a:extLst>
            </p:cNvPr>
            <p:cNvSpPr/>
            <p:nvPr/>
          </p:nvSpPr>
          <p:spPr>
            <a:xfrm>
              <a:off x="6476486" y="3551209"/>
              <a:ext cx="282855" cy="282855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8689A24-4319-41B5-B469-5BEA5E9FEE1B}"/>
                </a:ext>
              </a:extLst>
            </p:cNvPr>
            <p:cNvSpPr/>
            <p:nvPr/>
          </p:nvSpPr>
          <p:spPr>
            <a:xfrm>
              <a:off x="2668761" y="2196177"/>
              <a:ext cx="266700" cy="266700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9478BC5-1BD6-4ADC-A11D-90DF4387FB25}"/>
                </a:ext>
              </a:extLst>
            </p:cNvPr>
            <p:cNvSpPr/>
            <p:nvPr/>
          </p:nvSpPr>
          <p:spPr>
            <a:xfrm>
              <a:off x="5924795" y="4117523"/>
              <a:ext cx="352320" cy="352320"/>
            </a:xfrm>
            <a:prstGeom prst="ellipse">
              <a:avLst/>
            </a:prstGeom>
            <a:solidFill>
              <a:schemeClr val="accent5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D73B67-25FA-457E-8D4C-409237C0B79E}"/>
                </a:ext>
              </a:extLst>
            </p:cNvPr>
            <p:cNvSpPr/>
            <p:nvPr/>
          </p:nvSpPr>
          <p:spPr>
            <a:xfrm>
              <a:off x="3396656" y="3398900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182AA1D-AC80-41D4-8383-0CC896ADE1F2}"/>
                </a:ext>
              </a:extLst>
            </p:cNvPr>
            <p:cNvSpPr/>
            <p:nvPr/>
          </p:nvSpPr>
          <p:spPr>
            <a:xfrm>
              <a:off x="3998959" y="324167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E236479-423C-4035-92FA-60DB4DC1B32D}"/>
                </a:ext>
              </a:extLst>
            </p:cNvPr>
            <p:cNvSpPr/>
            <p:nvPr/>
          </p:nvSpPr>
          <p:spPr>
            <a:xfrm>
              <a:off x="5622688" y="193142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8054C4D-4DEA-48C9-B8CB-3BBFC820A444}"/>
                </a:ext>
              </a:extLst>
            </p:cNvPr>
            <p:cNvSpPr/>
            <p:nvPr/>
          </p:nvSpPr>
          <p:spPr>
            <a:xfrm>
              <a:off x="4593305" y="5852433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Oval 40">
              <a:extLst>
                <a:ext uri="{FF2B5EF4-FFF2-40B4-BE49-F238E27FC236}">
                  <a16:creationId xmlns:a16="http://schemas.microsoft.com/office/drawing/2014/main" id="{1B3DDEBE-3364-4868-BCF2-4A45DE9D702C}"/>
                </a:ext>
              </a:extLst>
            </p:cNvPr>
            <p:cNvSpPr/>
            <p:nvPr/>
          </p:nvSpPr>
          <p:spPr>
            <a:xfrm>
              <a:off x="2927021" y="4538537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3" name="Oval 30">
              <a:extLst>
                <a:ext uri="{FF2B5EF4-FFF2-40B4-BE49-F238E27FC236}">
                  <a16:creationId xmlns:a16="http://schemas.microsoft.com/office/drawing/2014/main" id="{2E6BE91B-EA8F-4303-9E2D-5F4DCB07C963}"/>
                </a:ext>
              </a:extLst>
            </p:cNvPr>
            <p:cNvSpPr/>
            <p:nvPr/>
          </p:nvSpPr>
          <p:spPr>
            <a:xfrm>
              <a:off x="6063159" y="2804632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4" name="Oval 36">
              <a:extLst>
                <a:ext uri="{FF2B5EF4-FFF2-40B4-BE49-F238E27FC236}">
                  <a16:creationId xmlns:a16="http://schemas.microsoft.com/office/drawing/2014/main" id="{E121C6D4-23BF-4E19-BA1C-394098B3492C}"/>
                </a:ext>
              </a:extLst>
            </p:cNvPr>
            <p:cNvSpPr/>
            <p:nvPr/>
          </p:nvSpPr>
          <p:spPr>
            <a:xfrm>
              <a:off x="5523070" y="5429243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88032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How to Use</a:t>
            </a:r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9647152-983C-49E8-9F34-F9883A63DBB6}"/>
              </a:ext>
            </a:extLst>
          </p:cNvPr>
          <p:cNvSpPr/>
          <p:nvPr/>
        </p:nvSpPr>
        <p:spPr>
          <a:xfrm>
            <a:off x="3262372" y="2925876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EE95F1F-FB62-4B4C-9F0B-FA681AEE1E2B}"/>
              </a:ext>
            </a:extLst>
          </p:cNvPr>
          <p:cNvSpPr/>
          <p:nvPr/>
        </p:nvSpPr>
        <p:spPr>
          <a:xfrm>
            <a:off x="4671494" y="3287754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2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CE3B5B2-728D-403D-9D87-14149A2E1A61}"/>
              </a:ext>
            </a:extLst>
          </p:cNvPr>
          <p:cNvSpPr/>
          <p:nvPr/>
        </p:nvSpPr>
        <p:spPr>
          <a:xfrm rot="10800000" flipV="1">
            <a:off x="5377442" y="2923992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3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E07440-AFB1-402B-A374-9476FBA9AC8B}"/>
              </a:ext>
            </a:extLst>
          </p:cNvPr>
          <p:cNvSpPr/>
          <p:nvPr/>
        </p:nvSpPr>
        <p:spPr>
          <a:xfrm rot="10800000" flipV="1">
            <a:off x="6744749" y="3278817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4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Rounded Rectangle 27">
            <a:extLst>
              <a:ext uri="{FF2B5EF4-FFF2-40B4-BE49-F238E27FC236}">
                <a16:creationId xmlns:a16="http://schemas.microsoft.com/office/drawing/2014/main" id="{9E4D582D-3FB9-499C-93A5-F4399A2540EB}"/>
              </a:ext>
            </a:extLst>
          </p:cNvPr>
          <p:cNvSpPr/>
          <p:nvPr/>
        </p:nvSpPr>
        <p:spPr>
          <a:xfrm>
            <a:off x="5049310" y="3988765"/>
            <a:ext cx="343081" cy="26353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89BBC20-83A1-480D-84CA-0140249522D9}"/>
              </a:ext>
            </a:extLst>
          </p:cNvPr>
          <p:cNvSpPr/>
          <p:nvPr/>
        </p:nvSpPr>
        <p:spPr>
          <a:xfrm>
            <a:off x="7123234" y="3960779"/>
            <a:ext cx="348807" cy="301016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" name="Oval 21">
            <a:extLst>
              <a:ext uri="{FF2B5EF4-FFF2-40B4-BE49-F238E27FC236}">
                <a16:creationId xmlns:a16="http://schemas.microsoft.com/office/drawing/2014/main" id="{E0128FAD-AD00-4242-94C0-A3B0A04B2802}"/>
              </a:ext>
            </a:extLst>
          </p:cNvPr>
          <p:cNvSpPr>
            <a:spLocks noChangeAspect="1"/>
          </p:cNvSpPr>
          <p:nvPr/>
        </p:nvSpPr>
        <p:spPr>
          <a:xfrm>
            <a:off x="3972318" y="3445870"/>
            <a:ext cx="396792" cy="4001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5FB48C7-9C68-47C0-8DB6-68A116A59A79}"/>
              </a:ext>
            </a:extLst>
          </p:cNvPr>
          <p:cNvSpPr/>
          <p:nvPr/>
        </p:nvSpPr>
        <p:spPr>
          <a:xfrm>
            <a:off x="7449187" y="2901245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5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Donut 8">
            <a:extLst>
              <a:ext uri="{FF2B5EF4-FFF2-40B4-BE49-F238E27FC236}">
                <a16:creationId xmlns:a16="http://schemas.microsoft.com/office/drawing/2014/main" id="{9DE38CF0-4A70-4BB3-9422-5DD3DEF3AB33}"/>
              </a:ext>
            </a:extLst>
          </p:cNvPr>
          <p:cNvSpPr/>
          <p:nvPr/>
        </p:nvSpPr>
        <p:spPr>
          <a:xfrm>
            <a:off x="8234007" y="3432650"/>
            <a:ext cx="285611" cy="341396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Block Arc 25">
            <a:extLst>
              <a:ext uri="{FF2B5EF4-FFF2-40B4-BE49-F238E27FC236}">
                <a16:creationId xmlns:a16="http://schemas.microsoft.com/office/drawing/2014/main" id="{F8681329-8D57-4047-9185-C5CD23E86D92}"/>
              </a:ext>
            </a:extLst>
          </p:cNvPr>
          <p:cNvSpPr>
            <a:spLocks noChangeAspect="1"/>
          </p:cNvSpPr>
          <p:nvPr/>
        </p:nvSpPr>
        <p:spPr>
          <a:xfrm>
            <a:off x="6148408" y="3419225"/>
            <a:ext cx="237395" cy="342966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3" name="Elbow Connector 14">
            <a:extLst>
              <a:ext uri="{FF2B5EF4-FFF2-40B4-BE49-F238E27FC236}">
                <a16:creationId xmlns:a16="http://schemas.microsoft.com/office/drawing/2014/main" id="{1ADF520C-8261-474A-A01A-940817AC88AB}"/>
              </a:ext>
            </a:extLst>
          </p:cNvPr>
          <p:cNvCxnSpPr>
            <a:cxnSpLocks/>
          </p:cNvCxnSpPr>
          <p:nvPr/>
        </p:nvCxnSpPr>
        <p:spPr>
          <a:xfrm flipV="1">
            <a:off x="1370417" y="4946524"/>
            <a:ext cx="1529081" cy="520902"/>
          </a:xfrm>
          <a:prstGeom prst="bentConnector3">
            <a:avLst>
              <a:gd name="adj1" fmla="val -21013"/>
            </a:avLst>
          </a:prstGeom>
          <a:ln w="25400">
            <a:solidFill>
              <a:schemeClr val="accent1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A40BEA3-354E-47F1-858E-AC97BEEAE8D4}"/>
              </a:ext>
            </a:extLst>
          </p:cNvPr>
          <p:cNvGrpSpPr/>
          <p:nvPr/>
        </p:nvGrpSpPr>
        <p:grpSpPr>
          <a:xfrm>
            <a:off x="1544238" y="5313538"/>
            <a:ext cx="2045528" cy="1280730"/>
            <a:chOff x="1418442" y="3789040"/>
            <a:chExt cx="2045528" cy="128073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9C3BDD-659C-46AE-A6E9-D7B283F5B862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Provide Data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4C6F4E4-6D0D-4B70-A06B-9B42EF9D5B5A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101566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Membuat dataset berisi karyawan yg High Potential (Based on Assesment) &amp; High Performance (Based on Data Perfomance 3 tahun terakhir)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357DA9-19D4-4C6D-8893-570936FB8348}"/>
              </a:ext>
            </a:extLst>
          </p:cNvPr>
          <p:cNvGrpSpPr/>
          <p:nvPr/>
        </p:nvGrpSpPr>
        <p:grpSpPr>
          <a:xfrm>
            <a:off x="5010112" y="5313538"/>
            <a:ext cx="2051455" cy="1107996"/>
            <a:chOff x="1418442" y="3789040"/>
            <a:chExt cx="2051455" cy="110799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11D17D-DF26-4136-B902-5B8F94F3BD04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Detection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2658D43-7D26-42F2-868D-345B3544743B}"/>
                </a:ext>
              </a:extLst>
            </p:cNvPr>
            <p:cNvSpPr txBox="1"/>
            <p:nvPr/>
          </p:nvSpPr>
          <p:spPr>
            <a:xfrm>
              <a:off x="1425182" y="4066039"/>
              <a:ext cx="2044715" cy="83099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Menggunakan Machine Learning Detection untuk mendeteksi Karyawan yg cenderung akan Resign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D1E1B4-0D67-4CCA-B66B-A00F83F7562A}"/>
              </a:ext>
            </a:extLst>
          </p:cNvPr>
          <p:cNvGrpSpPr/>
          <p:nvPr/>
        </p:nvGrpSpPr>
        <p:grpSpPr>
          <a:xfrm>
            <a:off x="8623108" y="5313538"/>
            <a:ext cx="2045528" cy="911398"/>
            <a:chOff x="1418442" y="3789040"/>
            <a:chExt cx="2045528" cy="91139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CA119EC-7441-4652-B307-04843BD04658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Recommendation Action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9563722-3B1E-47C8-B7AA-4E493FB9CE88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Mengajukan beberapa tindakan rekomendasi berdasarkan hasil deteksi ML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23" name="Elbow Connector 30">
            <a:extLst>
              <a:ext uri="{FF2B5EF4-FFF2-40B4-BE49-F238E27FC236}">
                <a16:creationId xmlns:a16="http://schemas.microsoft.com/office/drawing/2014/main" id="{2379F85C-BBD7-4D76-9E5B-2FB8FD6296BD}"/>
              </a:ext>
            </a:extLst>
          </p:cNvPr>
          <p:cNvCxnSpPr>
            <a:cxnSpLocks/>
          </p:cNvCxnSpPr>
          <p:nvPr/>
        </p:nvCxnSpPr>
        <p:spPr>
          <a:xfrm flipV="1">
            <a:off x="4815954" y="4908980"/>
            <a:ext cx="1431262" cy="558446"/>
          </a:xfrm>
          <a:prstGeom prst="bentConnector3">
            <a:avLst>
              <a:gd name="adj1" fmla="val -15731"/>
            </a:avLst>
          </a:prstGeom>
          <a:ln w="25400">
            <a:solidFill>
              <a:schemeClr val="accent3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33">
            <a:extLst>
              <a:ext uri="{FF2B5EF4-FFF2-40B4-BE49-F238E27FC236}">
                <a16:creationId xmlns:a16="http://schemas.microsoft.com/office/drawing/2014/main" id="{B758394B-CB2A-47B2-B99E-7D11B7D9A8A7}"/>
              </a:ext>
            </a:extLst>
          </p:cNvPr>
          <p:cNvCxnSpPr>
            <a:cxnSpLocks/>
          </p:cNvCxnSpPr>
          <p:nvPr/>
        </p:nvCxnSpPr>
        <p:spPr>
          <a:xfrm rot="10800000">
            <a:off x="8782795" y="4946526"/>
            <a:ext cx="2038788" cy="520900"/>
          </a:xfrm>
          <a:prstGeom prst="bentConnector3">
            <a:avLst>
              <a:gd name="adj1" fmla="val -19611"/>
            </a:avLst>
          </a:prstGeom>
          <a:ln w="25400">
            <a:solidFill>
              <a:schemeClr val="accent5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C132628-1B87-451C-BB7B-D89EBEBF31CE}"/>
              </a:ext>
            </a:extLst>
          </p:cNvPr>
          <p:cNvGrpSpPr/>
          <p:nvPr/>
        </p:nvGrpSpPr>
        <p:grpSpPr>
          <a:xfrm>
            <a:off x="2416222" y="1644629"/>
            <a:ext cx="2633088" cy="1096064"/>
            <a:chOff x="1418442" y="3789040"/>
            <a:chExt cx="2045528" cy="109606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33F21C9-B5BC-4095-A853-F20F24E4EF2D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Assesment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DC5DDF2-DF42-4FC4-9B7E-D391F716EDE8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83099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HR Melakukan Proses Assesment untuk menguji kualitas Employee (Level Staff &amp; Manager)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28" name="Elbow Connector 43">
            <a:extLst>
              <a:ext uri="{FF2B5EF4-FFF2-40B4-BE49-F238E27FC236}">
                <a16:creationId xmlns:a16="http://schemas.microsoft.com/office/drawing/2014/main" id="{2085084D-9491-4B46-871F-18ECA41711FA}"/>
              </a:ext>
            </a:extLst>
          </p:cNvPr>
          <p:cNvCxnSpPr/>
          <p:nvPr/>
        </p:nvCxnSpPr>
        <p:spPr>
          <a:xfrm>
            <a:off x="2228690" y="1798518"/>
            <a:ext cx="2542346" cy="854225"/>
          </a:xfrm>
          <a:prstGeom prst="bentConnector3">
            <a:avLst>
              <a:gd name="adj1" fmla="val -6919"/>
            </a:avLst>
          </a:prstGeom>
          <a:ln w="25400">
            <a:solidFill>
              <a:schemeClr val="accent2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1ECE028-58E4-4E68-A7C4-C6004DA2C01C}"/>
              </a:ext>
            </a:extLst>
          </p:cNvPr>
          <p:cNvGrpSpPr/>
          <p:nvPr/>
        </p:nvGrpSpPr>
        <p:grpSpPr>
          <a:xfrm>
            <a:off x="8125642" y="1572244"/>
            <a:ext cx="2045528" cy="911398"/>
            <a:chOff x="1418442" y="3789040"/>
            <a:chExt cx="2045528" cy="91139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E02B60F-59E8-4C04-87D4-80001D210DA9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Data Preparation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DDC783D-AC40-4A04-AC28-1A021DD8D256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HR Menyiapkan Data berupa performance karyawan 3 tahun terakhir.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32" name="Elbow Connector 55">
            <a:extLst>
              <a:ext uri="{FF2B5EF4-FFF2-40B4-BE49-F238E27FC236}">
                <a16:creationId xmlns:a16="http://schemas.microsoft.com/office/drawing/2014/main" id="{67A69DF5-F536-4184-9694-E80F89841402}"/>
              </a:ext>
            </a:extLst>
          </p:cNvPr>
          <p:cNvCxnSpPr/>
          <p:nvPr/>
        </p:nvCxnSpPr>
        <p:spPr>
          <a:xfrm flipV="1">
            <a:off x="7509998" y="1726133"/>
            <a:ext cx="2755744" cy="926235"/>
          </a:xfrm>
          <a:prstGeom prst="bentConnector3">
            <a:avLst>
              <a:gd name="adj1" fmla="val 117007"/>
            </a:avLst>
          </a:prstGeom>
          <a:ln w="25400">
            <a:solidFill>
              <a:schemeClr val="accent4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BB1981F-9D0F-42BF-84F8-7196EDC532C4}"/>
              </a:ext>
            </a:extLst>
          </p:cNvPr>
          <p:cNvSpPr txBox="1"/>
          <p:nvPr/>
        </p:nvSpPr>
        <p:spPr>
          <a:xfrm>
            <a:off x="3549227" y="4344823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>
                <a:solidFill>
                  <a:schemeClr val="accent2"/>
                </a:solidFill>
                <a:cs typeface="Arial" pitchFamily="34" charset="0"/>
              </a:rPr>
              <a:t>3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E1FA560-CE42-44CE-A8AE-4C8814BE529E}"/>
              </a:ext>
            </a:extLst>
          </p:cNvPr>
          <p:cNvSpPr txBox="1"/>
          <p:nvPr/>
        </p:nvSpPr>
        <p:spPr>
          <a:xfrm>
            <a:off x="5668138" y="4344823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>
                <a:solidFill>
                  <a:schemeClr val="accent4"/>
                </a:solidFill>
                <a:cs typeface="Arial" pitchFamily="34" charset="0"/>
              </a:rPr>
              <a:t>4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1ACA858-56D0-406F-A257-F1E8EA6481D2}"/>
              </a:ext>
            </a:extLst>
          </p:cNvPr>
          <p:cNvSpPr txBox="1"/>
          <p:nvPr/>
        </p:nvSpPr>
        <p:spPr>
          <a:xfrm>
            <a:off x="7736042" y="4299988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>
                <a:solidFill>
                  <a:schemeClr val="accent5"/>
                </a:solidFill>
                <a:cs typeface="Arial" pitchFamily="34" charset="0"/>
              </a:rPr>
              <a:t>5</a:t>
            </a:r>
            <a:endParaRPr lang="ko-KR" altLang="en-US" sz="280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6D214D-E295-44AA-97D6-6389CA1FCAED}"/>
              </a:ext>
            </a:extLst>
          </p:cNvPr>
          <p:cNvSpPr txBox="1"/>
          <p:nvPr/>
        </p:nvSpPr>
        <p:spPr>
          <a:xfrm>
            <a:off x="4606763" y="2749882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>
                <a:solidFill>
                  <a:schemeClr val="accent2"/>
                </a:solidFill>
                <a:cs typeface="Arial" pitchFamily="34" charset="0"/>
              </a:rPr>
              <a:t>1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90D6E0-A396-4A9A-93BF-E70A237B25BC}"/>
              </a:ext>
            </a:extLst>
          </p:cNvPr>
          <p:cNvSpPr txBox="1"/>
          <p:nvPr/>
        </p:nvSpPr>
        <p:spPr>
          <a:xfrm>
            <a:off x="6676631" y="2739456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4912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Recommendation Action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DC4A8AD-3391-4C4B-AFD7-C74D1FC9AFE6}"/>
              </a:ext>
            </a:extLst>
          </p:cNvPr>
          <p:cNvGrpSpPr/>
          <p:nvPr/>
        </p:nvGrpSpPr>
        <p:grpSpPr>
          <a:xfrm rot="19356937">
            <a:off x="931166" y="1692232"/>
            <a:ext cx="3265741" cy="4172186"/>
            <a:chOff x="500396" y="1895835"/>
            <a:chExt cx="3483312" cy="445014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B95198A-E95C-4E77-8F50-6DC67EB1AC04}"/>
                </a:ext>
              </a:extLst>
            </p:cNvPr>
            <p:cNvGrpSpPr/>
            <p:nvPr/>
          </p:nvGrpSpPr>
          <p:grpSpPr>
            <a:xfrm>
              <a:off x="500396" y="1895835"/>
              <a:ext cx="3483312" cy="4450146"/>
              <a:chOff x="1404499" y="2043145"/>
              <a:chExt cx="3483312" cy="4450146"/>
            </a:xfrm>
          </p:grpSpPr>
          <p:sp>
            <p:nvSpPr>
              <p:cNvPr id="9" name="Rectangle 11">
                <a:extLst>
                  <a:ext uri="{FF2B5EF4-FFF2-40B4-BE49-F238E27FC236}">
                    <a16:creationId xmlns:a16="http://schemas.microsoft.com/office/drawing/2014/main" id="{FD8AF530-6D8F-4888-8D5C-973ADCD2D09B}"/>
                  </a:ext>
                </a:extLst>
              </p:cNvPr>
              <p:cNvSpPr/>
              <p:nvPr/>
            </p:nvSpPr>
            <p:spPr>
              <a:xfrm>
                <a:off x="1950893" y="2985237"/>
                <a:ext cx="2390525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2390525" h="1116000">
                    <a:moveTo>
                      <a:pt x="235871" y="0"/>
                    </a:moveTo>
                    <a:lnTo>
                      <a:pt x="2154656" y="0"/>
                    </a:lnTo>
                    <a:cubicBezTo>
                      <a:pt x="2298210" y="310471"/>
                      <a:pt x="2396706" y="714290"/>
                      <a:pt x="2390224" y="1069686"/>
                    </a:cubicBezTo>
                    <a:lnTo>
                      <a:pt x="2387265" y="1116000"/>
                    </a:lnTo>
                    <a:lnTo>
                      <a:pt x="3263" y="1116000"/>
                    </a:lnTo>
                    <a:cubicBezTo>
                      <a:pt x="665" y="1100130"/>
                      <a:pt x="302" y="1084652"/>
                      <a:pt x="302" y="1069685"/>
                    </a:cubicBezTo>
                    <a:cubicBezTo>
                      <a:pt x="-6179" y="714290"/>
                      <a:pt x="92317" y="310471"/>
                      <a:pt x="2358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" name="Rectangle 12">
                <a:extLst>
                  <a:ext uri="{FF2B5EF4-FFF2-40B4-BE49-F238E27FC236}">
                    <a16:creationId xmlns:a16="http://schemas.microsoft.com/office/drawing/2014/main" id="{D01A8D53-E302-4747-8EA1-403D30F1031F}"/>
                  </a:ext>
                </a:extLst>
              </p:cNvPr>
              <p:cNvSpPr/>
              <p:nvPr/>
            </p:nvSpPr>
            <p:spPr>
              <a:xfrm>
                <a:off x="1670119" y="4181264"/>
                <a:ext cx="2952072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2952072" h="1116000">
                    <a:moveTo>
                      <a:pt x="284416" y="0"/>
                    </a:moveTo>
                    <a:lnTo>
                      <a:pt x="2666659" y="0"/>
                    </a:lnTo>
                    <a:cubicBezTo>
                      <a:pt x="2658933" y="175805"/>
                      <a:pt x="2609068" y="405909"/>
                      <a:pt x="2539680" y="642275"/>
                    </a:cubicBezTo>
                    <a:lnTo>
                      <a:pt x="2849820" y="831816"/>
                    </a:lnTo>
                    <a:lnTo>
                      <a:pt x="2952072" y="1116000"/>
                    </a:lnTo>
                    <a:lnTo>
                      <a:pt x="0" y="1116000"/>
                    </a:lnTo>
                    <a:lnTo>
                      <a:pt x="102252" y="831816"/>
                    </a:lnTo>
                    <a:lnTo>
                      <a:pt x="411552" y="642787"/>
                    </a:lnTo>
                    <a:cubicBezTo>
                      <a:pt x="342079" y="406245"/>
                      <a:pt x="292147" y="175934"/>
                      <a:pt x="284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" name="Rectangle 13">
                <a:extLst>
                  <a:ext uri="{FF2B5EF4-FFF2-40B4-BE49-F238E27FC236}">
                    <a16:creationId xmlns:a16="http://schemas.microsoft.com/office/drawing/2014/main" id="{06513E8C-4E3C-490A-B384-727A60B8200A}"/>
                  </a:ext>
                </a:extLst>
              </p:cNvPr>
              <p:cNvSpPr/>
              <p:nvPr/>
            </p:nvSpPr>
            <p:spPr>
              <a:xfrm>
                <a:off x="1404499" y="5377291"/>
                <a:ext cx="3483312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3483312" h="1116000">
                    <a:moveTo>
                      <a:pt x="1898185" y="1105560"/>
                    </a:moveTo>
                    <a:lnTo>
                      <a:pt x="1919880" y="1116000"/>
                    </a:lnTo>
                    <a:lnTo>
                      <a:pt x="1908776" y="1116000"/>
                    </a:lnTo>
                    <a:cubicBezTo>
                      <a:pt x="1905979" y="1111563"/>
                      <a:pt x="1902100" y="1108505"/>
                      <a:pt x="1898185" y="1105560"/>
                    </a:cubicBezTo>
                    <a:close/>
                    <a:moveTo>
                      <a:pt x="260668" y="0"/>
                    </a:moveTo>
                    <a:lnTo>
                      <a:pt x="3222644" y="0"/>
                    </a:lnTo>
                    <a:lnTo>
                      <a:pt x="3483312" y="724461"/>
                    </a:lnTo>
                    <a:lnTo>
                      <a:pt x="2489111" y="354812"/>
                    </a:lnTo>
                    <a:cubicBezTo>
                      <a:pt x="2465120" y="480738"/>
                      <a:pt x="2446948" y="534340"/>
                      <a:pt x="2365708" y="674887"/>
                    </a:cubicBezTo>
                    <a:cubicBezTo>
                      <a:pt x="2291173" y="814963"/>
                      <a:pt x="2172951" y="936315"/>
                      <a:pt x="2076571" y="1067029"/>
                    </a:cubicBezTo>
                    <a:lnTo>
                      <a:pt x="1413587" y="1067029"/>
                    </a:lnTo>
                    <a:cubicBezTo>
                      <a:pt x="1317208" y="936315"/>
                      <a:pt x="1208344" y="821204"/>
                      <a:pt x="1124449" y="674887"/>
                    </a:cubicBezTo>
                    <a:cubicBezTo>
                      <a:pt x="1052663" y="558938"/>
                      <a:pt x="1024571" y="508523"/>
                      <a:pt x="993354" y="355127"/>
                    </a:cubicBezTo>
                    <a:lnTo>
                      <a:pt x="0" y="7244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Diagonal Stripe 17">
                <a:extLst>
                  <a:ext uri="{FF2B5EF4-FFF2-40B4-BE49-F238E27FC236}">
                    <a16:creationId xmlns:a16="http://schemas.microsoft.com/office/drawing/2014/main" id="{0EDFC7C3-F0F6-403B-B244-862EE24053E9}"/>
                  </a:ext>
                </a:extLst>
              </p:cNvPr>
              <p:cNvSpPr/>
              <p:nvPr/>
            </p:nvSpPr>
            <p:spPr>
              <a:xfrm rot="13500000">
                <a:off x="2388166" y="2062690"/>
                <a:ext cx="1515978" cy="1476887"/>
              </a:xfrm>
              <a:custGeom>
                <a:avLst/>
                <a:gdLst/>
                <a:ahLst/>
                <a:cxnLst/>
                <a:rect l="l" t="t" r="r" b="b"/>
                <a:pathLst>
                  <a:path w="1515978" h="1476887">
                    <a:moveTo>
                      <a:pt x="1432872" y="1407768"/>
                    </a:moveTo>
                    <a:cubicBezTo>
                      <a:pt x="1044152" y="1532778"/>
                      <a:pt x="463423" y="1466296"/>
                      <a:pt x="96513" y="1380535"/>
                    </a:cubicBezTo>
                    <a:lnTo>
                      <a:pt x="0" y="1347296"/>
                    </a:lnTo>
                    <a:lnTo>
                      <a:pt x="1347296" y="0"/>
                    </a:lnTo>
                    <a:cubicBezTo>
                      <a:pt x="1360006" y="32393"/>
                      <a:pt x="1370814" y="64720"/>
                      <a:pt x="1380535" y="96513"/>
                    </a:cubicBezTo>
                    <a:cubicBezTo>
                      <a:pt x="1465987" y="462097"/>
                      <a:pt x="1607423" y="1036327"/>
                      <a:pt x="1432872" y="1407768"/>
                    </a:cubicBezTo>
                    <a:close/>
                    <a:moveTo>
                      <a:pt x="1430390" y="1413759"/>
                    </a:moveTo>
                    <a:cubicBezTo>
                      <a:pt x="1431325" y="1411814"/>
                      <a:pt x="1432251" y="1409863"/>
                      <a:pt x="1432872" y="1407768"/>
                    </a:cubicBezTo>
                    <a:lnTo>
                      <a:pt x="1434816" y="14072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72F1C04-2BB2-4497-9639-84A42BC8BDD5}"/>
                </a:ext>
              </a:extLst>
            </p:cNvPr>
            <p:cNvSpPr txBox="1"/>
            <p:nvPr/>
          </p:nvSpPr>
          <p:spPr>
            <a:xfrm>
              <a:off x="1637872" y="2386623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>
                  <a:solidFill>
                    <a:schemeClr val="bg1"/>
                  </a:solidFill>
                  <a:cs typeface="Arial" pitchFamily="34" charset="0"/>
                </a:rPr>
                <a:t>Stay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3196A46-0DDE-484F-942E-40EE2C5F9FEF}"/>
                </a:ext>
              </a:extLst>
            </p:cNvPr>
            <p:cNvSpPr txBox="1"/>
            <p:nvPr/>
          </p:nvSpPr>
          <p:spPr>
            <a:xfrm>
              <a:off x="1637873" y="3417722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>
                  <a:solidFill>
                    <a:schemeClr val="bg1"/>
                  </a:solidFill>
                  <a:cs typeface="Arial" pitchFamily="34" charset="0"/>
                </a:rPr>
                <a:t>Out – (All)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3F81B3A-A9AA-4BB9-8C9E-3685B6228DA0}"/>
                </a:ext>
              </a:extLst>
            </p:cNvPr>
            <p:cNvSpPr txBox="1"/>
            <p:nvPr/>
          </p:nvSpPr>
          <p:spPr>
            <a:xfrm>
              <a:off x="1467246" y="4666605"/>
              <a:ext cx="1529659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>
                  <a:solidFill>
                    <a:schemeClr val="bg1"/>
                  </a:solidFill>
                  <a:cs typeface="Arial" pitchFamily="34" charset="0"/>
                </a:rPr>
                <a:t>Out – (Hi-Po)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891CB7-B63E-410B-A712-BBC7C974CD72}"/>
                </a:ext>
              </a:extLst>
            </p:cNvPr>
            <p:cNvSpPr txBox="1"/>
            <p:nvPr/>
          </p:nvSpPr>
          <p:spPr>
            <a:xfrm>
              <a:off x="1446997" y="5605799"/>
              <a:ext cx="1599552" cy="492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bg1"/>
                  </a:solidFill>
                  <a:cs typeface="Arial" pitchFamily="34" charset="0"/>
                </a:rPr>
                <a:t>Out – Hi-Performance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EDCB5E3-0FAC-4D52-AF75-BB9D59C0221A}"/>
              </a:ext>
            </a:extLst>
          </p:cNvPr>
          <p:cNvGrpSpPr/>
          <p:nvPr/>
        </p:nvGrpSpPr>
        <p:grpSpPr>
          <a:xfrm>
            <a:off x="5029201" y="5156196"/>
            <a:ext cx="6223517" cy="1299158"/>
            <a:chOff x="5029201" y="5156196"/>
            <a:chExt cx="6223517" cy="129915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720C986-0CFF-42E0-BD12-C2B6D7FA2407}"/>
                </a:ext>
              </a:extLst>
            </p:cNvPr>
            <p:cNvGrpSpPr/>
            <p:nvPr/>
          </p:nvGrpSpPr>
          <p:grpSpPr>
            <a:xfrm>
              <a:off x="5029201" y="5156196"/>
              <a:ext cx="6223517" cy="1299158"/>
              <a:chOff x="-643405" y="2826095"/>
              <a:chExt cx="6223517" cy="1299158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7BA1E0D2-E7F3-49D3-8B27-C8E585519234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0BD2922-2A22-42F1-958A-434E595EC201}"/>
                  </a:ext>
                </a:extLst>
              </p:cNvPr>
              <p:cNvSpPr txBox="1"/>
              <p:nvPr/>
            </p:nvSpPr>
            <p:spPr>
              <a:xfrm>
                <a:off x="-643405" y="3109590"/>
                <a:ext cx="554508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Ini yg paling utama, Lakukan pengecekan benefit karyawan tersebut, cek performance atasan langsung, pencapaian KPI atasan, Kemudian lakukan Couching &amp; Conseling secara mendalam hingga menemukan penyebab karyawan tersebut cenderung akan resign, setelah menemukan penyebab, cari solusi berdasarkan hasil counseling tersebut. 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EDA6D8B-0288-474A-AC08-BC62BB9BA8F9}"/>
                  </a:ext>
                </a:extLst>
              </p:cNvPr>
              <p:cNvSpPr txBox="1"/>
              <p:nvPr/>
            </p:nvSpPr>
            <p:spPr>
              <a:xfrm>
                <a:off x="1043608" y="2832591"/>
                <a:ext cx="385690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Hasil Detection : Karyawan Resign (Hi-Performnace)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CF80318-FA5E-4DB1-B4E0-6ECF88A8DB31}"/>
                  </a:ext>
                </a:extLst>
              </p:cNvPr>
              <p:cNvCxnSpPr>
                <a:cxnSpLocks/>
                <a:endCxn id="16" idx="2"/>
              </p:cNvCxnSpPr>
              <p:nvPr/>
            </p:nvCxnSpPr>
            <p:spPr>
              <a:xfrm>
                <a:off x="-544532" y="3096114"/>
                <a:ext cx="5577625" cy="3491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Parallelogram 30">
              <a:extLst>
                <a:ext uri="{FF2B5EF4-FFF2-40B4-BE49-F238E27FC236}">
                  <a16:creationId xmlns:a16="http://schemas.microsoft.com/office/drawing/2014/main" id="{3A40CE72-BA92-4880-A815-CDEE6E08C519}"/>
                </a:ext>
              </a:extLst>
            </p:cNvPr>
            <p:cNvSpPr/>
            <p:nvPr/>
          </p:nvSpPr>
          <p:spPr>
            <a:xfrm flipH="1">
              <a:off x="10852930" y="5287505"/>
              <a:ext cx="276735" cy="277420"/>
            </a:xfrm>
            <a:custGeom>
              <a:avLst/>
              <a:gdLst/>
              <a:ahLst/>
              <a:cxnLst/>
              <a:rect l="l" t="t" r="r" b="b"/>
              <a:pathLst>
                <a:path w="3240000" h="3248012">
                  <a:moveTo>
                    <a:pt x="712553" y="858820"/>
                  </a:moveTo>
                  <a:cubicBezTo>
                    <a:pt x="727950" y="858820"/>
                    <a:pt x="743348" y="864694"/>
                    <a:pt x="755096" y="876443"/>
                  </a:cubicBezTo>
                  <a:lnTo>
                    <a:pt x="1193671" y="1315016"/>
                  </a:lnTo>
                  <a:lnTo>
                    <a:pt x="1509169" y="999517"/>
                  </a:lnTo>
                  <a:cubicBezTo>
                    <a:pt x="1509517" y="999169"/>
                    <a:pt x="1509868" y="998827"/>
                    <a:pt x="1510414" y="998691"/>
                  </a:cubicBezTo>
                  <a:lnTo>
                    <a:pt x="1518932" y="988592"/>
                  </a:lnTo>
                  <a:cubicBezTo>
                    <a:pt x="1531945" y="978263"/>
                    <a:pt x="1547912" y="974188"/>
                    <a:pt x="1563209" y="975946"/>
                  </a:cubicBezTo>
                  <a:cubicBezTo>
                    <a:pt x="1578505" y="977705"/>
                    <a:pt x="1593131" y="985299"/>
                    <a:pt x="1603459" y="998313"/>
                  </a:cubicBezTo>
                  <a:lnTo>
                    <a:pt x="1892346" y="1362277"/>
                  </a:lnTo>
                  <a:lnTo>
                    <a:pt x="2149759" y="1177067"/>
                  </a:lnTo>
                  <a:lnTo>
                    <a:pt x="2151621" y="1174867"/>
                  </a:lnTo>
                  <a:cubicBezTo>
                    <a:pt x="2159033" y="1169006"/>
                    <a:pt x="2167397" y="1165168"/>
                    <a:pt x="2176160" y="1163802"/>
                  </a:cubicBezTo>
                  <a:cubicBezTo>
                    <a:pt x="2177188" y="1163485"/>
                    <a:pt x="2178237" y="1163269"/>
                    <a:pt x="2179375" y="1163558"/>
                  </a:cubicBezTo>
                  <a:cubicBezTo>
                    <a:pt x="2184768" y="1161771"/>
                    <a:pt x="2190389" y="1161654"/>
                    <a:pt x="2195921" y="1162300"/>
                  </a:cubicBezTo>
                  <a:cubicBezTo>
                    <a:pt x="2196662" y="1162386"/>
                    <a:pt x="2197402" y="1162487"/>
                    <a:pt x="2198081" y="1162987"/>
                  </a:cubicBezTo>
                  <a:cubicBezTo>
                    <a:pt x="2202197" y="1163290"/>
                    <a:pt x="2206218" y="1164270"/>
                    <a:pt x="2209739" y="1166702"/>
                  </a:cubicBezTo>
                  <a:cubicBezTo>
                    <a:pt x="2213116" y="1166857"/>
                    <a:pt x="2216051" y="1168231"/>
                    <a:pt x="2218766" y="1170038"/>
                  </a:cubicBezTo>
                  <a:cubicBezTo>
                    <a:pt x="2225342" y="1173160"/>
                    <a:pt x="2231151" y="1177875"/>
                    <a:pt x="2235489" y="1184194"/>
                  </a:cubicBezTo>
                  <a:lnTo>
                    <a:pt x="2236132" y="1184737"/>
                  </a:lnTo>
                  <a:lnTo>
                    <a:pt x="2236287" y="1184934"/>
                  </a:lnTo>
                  <a:lnTo>
                    <a:pt x="2238712" y="1187183"/>
                  </a:lnTo>
                  <a:cubicBezTo>
                    <a:pt x="2239115" y="1187744"/>
                    <a:pt x="2239507" y="1188310"/>
                    <a:pt x="2239574" y="1189090"/>
                  </a:cubicBezTo>
                  <a:lnTo>
                    <a:pt x="2540580" y="1569705"/>
                  </a:lnTo>
                  <a:cubicBezTo>
                    <a:pt x="2561191" y="1595768"/>
                    <a:pt x="2556772" y="1633604"/>
                    <a:pt x="2530710" y="1654215"/>
                  </a:cubicBezTo>
                  <a:cubicBezTo>
                    <a:pt x="2504647" y="1674827"/>
                    <a:pt x="2466811" y="1670408"/>
                    <a:pt x="2446199" y="1644345"/>
                  </a:cubicBezTo>
                  <a:lnTo>
                    <a:pt x="2177884" y="1305067"/>
                  </a:lnTo>
                  <a:lnTo>
                    <a:pt x="1934804" y="1479967"/>
                  </a:lnTo>
                  <a:cubicBezTo>
                    <a:pt x="1927367" y="1485317"/>
                    <a:pt x="1919123" y="1488726"/>
                    <a:pt x="1910598" y="1489881"/>
                  </a:cubicBezTo>
                  <a:cubicBezTo>
                    <a:pt x="1885257" y="1507791"/>
                    <a:pt x="1850121" y="1502627"/>
                    <a:pt x="1830495" y="1477903"/>
                  </a:cubicBezTo>
                  <a:lnTo>
                    <a:pt x="1551924" y="1126933"/>
                  </a:lnTo>
                  <a:lnTo>
                    <a:pt x="1239041" y="1439816"/>
                  </a:lnTo>
                  <a:cubicBezTo>
                    <a:pt x="1226569" y="1452288"/>
                    <a:pt x="1209983" y="1458139"/>
                    <a:pt x="1193674" y="1456888"/>
                  </a:cubicBezTo>
                  <a:cubicBezTo>
                    <a:pt x="1177363" y="1458142"/>
                    <a:pt x="1160774" y="1452290"/>
                    <a:pt x="1148301" y="1439816"/>
                  </a:cubicBezTo>
                  <a:lnTo>
                    <a:pt x="670011" y="961527"/>
                  </a:lnTo>
                  <a:cubicBezTo>
                    <a:pt x="646515" y="938031"/>
                    <a:pt x="646515" y="899938"/>
                    <a:pt x="670011" y="876442"/>
                  </a:cubicBezTo>
                  <a:cubicBezTo>
                    <a:pt x="681760" y="864694"/>
                    <a:pt x="697157" y="858820"/>
                    <a:pt x="712553" y="858820"/>
                  </a:cubicBezTo>
                  <a:close/>
                  <a:moveTo>
                    <a:pt x="2790000" y="699581"/>
                  </a:moveTo>
                  <a:lnTo>
                    <a:pt x="450000" y="699581"/>
                  </a:lnTo>
                  <a:lnTo>
                    <a:pt x="450000" y="1851581"/>
                  </a:lnTo>
                  <a:lnTo>
                    <a:pt x="2790000" y="1851581"/>
                  </a:lnTo>
                  <a:close/>
                  <a:moveTo>
                    <a:pt x="2987972" y="519497"/>
                  </a:moveTo>
                  <a:lnTo>
                    <a:pt x="2987972" y="2031665"/>
                  </a:lnTo>
                  <a:lnTo>
                    <a:pt x="252028" y="2031665"/>
                  </a:lnTo>
                  <a:lnTo>
                    <a:pt x="252028" y="519497"/>
                  </a:lnTo>
                  <a:close/>
                  <a:moveTo>
                    <a:pt x="1620000" y="0"/>
                  </a:moveTo>
                  <a:cubicBezTo>
                    <a:pt x="1540462" y="0"/>
                    <a:pt x="1475984" y="64478"/>
                    <a:pt x="1475984" y="144016"/>
                  </a:cubicBezTo>
                  <a:lnTo>
                    <a:pt x="1475984" y="267469"/>
                  </a:lnTo>
                  <a:lnTo>
                    <a:pt x="0" y="267469"/>
                  </a:lnTo>
                  <a:lnTo>
                    <a:pt x="0" y="2283693"/>
                  </a:lnTo>
                  <a:lnTo>
                    <a:pt x="852101" y="2283693"/>
                  </a:lnTo>
                  <a:lnTo>
                    <a:pt x="323771" y="3248012"/>
                  </a:lnTo>
                  <a:lnTo>
                    <a:pt x="621526" y="3248012"/>
                  </a:lnTo>
                  <a:lnTo>
                    <a:pt x="1149856" y="2283693"/>
                  </a:lnTo>
                  <a:lnTo>
                    <a:pt x="2090146" y="2283693"/>
                  </a:lnTo>
                  <a:lnTo>
                    <a:pt x="2618476" y="3248012"/>
                  </a:lnTo>
                  <a:lnTo>
                    <a:pt x="2916231" y="3248012"/>
                  </a:lnTo>
                  <a:lnTo>
                    <a:pt x="2387901" y="2283693"/>
                  </a:lnTo>
                  <a:lnTo>
                    <a:pt x="3240000" y="2283693"/>
                  </a:lnTo>
                  <a:lnTo>
                    <a:pt x="3240000" y="267469"/>
                  </a:lnTo>
                  <a:lnTo>
                    <a:pt x="1764016" y="267469"/>
                  </a:lnTo>
                  <a:lnTo>
                    <a:pt x="1764016" y="144016"/>
                  </a:lnTo>
                  <a:cubicBezTo>
                    <a:pt x="1764016" y="64478"/>
                    <a:pt x="1699538" y="0"/>
                    <a:pt x="162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A25E787-3CDC-4125-93F2-723BD1378F68}"/>
              </a:ext>
            </a:extLst>
          </p:cNvPr>
          <p:cNvGrpSpPr/>
          <p:nvPr/>
        </p:nvGrpSpPr>
        <p:grpSpPr>
          <a:xfrm>
            <a:off x="5029200" y="2886863"/>
            <a:ext cx="6223518" cy="560494"/>
            <a:chOff x="5029200" y="2886863"/>
            <a:chExt cx="6223518" cy="56049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430B264-2F67-4A2F-B4B7-A61C3C36D66D}"/>
                </a:ext>
              </a:extLst>
            </p:cNvPr>
            <p:cNvGrpSpPr/>
            <p:nvPr/>
          </p:nvGrpSpPr>
          <p:grpSpPr>
            <a:xfrm>
              <a:off x="5029200" y="2886863"/>
              <a:ext cx="6223518" cy="560494"/>
              <a:chOff x="-643406" y="2826095"/>
              <a:chExt cx="6223518" cy="560494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0DB720A0-CC40-4122-8BE9-68A3DD60415B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16F90BB-98E7-4EF0-A2AF-AC027B5DA373}"/>
                  </a:ext>
                </a:extLst>
              </p:cNvPr>
              <p:cNvSpPr txBox="1"/>
              <p:nvPr/>
            </p:nvSpPr>
            <p:spPr>
              <a:xfrm>
                <a:off x="-186206" y="3109590"/>
                <a:ext cx="508788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Lakukan filtering, pisahkan kayawan yg sudah memasuki masa pensiun. 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0D864D3-EDB7-4CEF-AD46-309DFF4BF966}"/>
                  </a:ext>
                </a:extLst>
              </p:cNvPr>
              <p:cNvSpPr txBox="1"/>
              <p:nvPr/>
            </p:nvSpPr>
            <p:spPr>
              <a:xfrm>
                <a:off x="-186108" y="2832591"/>
                <a:ext cx="50866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Hasil Detection : Karyawan Resign (All)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896866C2-8FDE-435E-B73C-CB52FAF23BBC}"/>
                  </a:ext>
                </a:extLst>
              </p:cNvPr>
              <p:cNvCxnSpPr>
                <a:cxnSpLocks/>
                <a:endCxn id="23" idx="2"/>
              </p:cNvCxnSpPr>
              <p:nvPr/>
            </p:nvCxnSpPr>
            <p:spPr>
              <a:xfrm flipV="1">
                <a:off x="-643406" y="3099605"/>
                <a:ext cx="5676499" cy="9985"/>
              </a:xfrm>
              <a:prstGeom prst="line">
                <a:avLst/>
              </a:prstGeom>
              <a:ln>
                <a:solidFill>
                  <a:schemeClr val="accent3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Rectangle 130">
              <a:extLst>
                <a:ext uri="{FF2B5EF4-FFF2-40B4-BE49-F238E27FC236}">
                  <a16:creationId xmlns:a16="http://schemas.microsoft.com/office/drawing/2014/main" id="{6A4C0E4D-BABB-461A-9258-A82E515B0FBF}"/>
                </a:ext>
              </a:extLst>
            </p:cNvPr>
            <p:cNvSpPr/>
            <p:nvPr/>
          </p:nvSpPr>
          <p:spPr>
            <a:xfrm>
              <a:off x="10847498" y="3036614"/>
              <a:ext cx="266279" cy="267488"/>
            </a:xfrm>
            <a:custGeom>
              <a:avLst/>
              <a:gdLst/>
              <a:ahLst/>
              <a:cxnLst/>
              <a:rect l="l" t="t" r="r" b="b"/>
              <a:pathLst>
                <a:path w="371900" h="373588">
                  <a:moveTo>
                    <a:pt x="297080" y="129105"/>
                  </a:moveTo>
                  <a:lnTo>
                    <a:pt x="284273" y="219737"/>
                  </a:lnTo>
                  <a:lnTo>
                    <a:pt x="305496" y="219737"/>
                  </a:lnTo>
                  <a:lnTo>
                    <a:pt x="333001" y="129105"/>
                  </a:lnTo>
                  <a:close/>
                  <a:moveTo>
                    <a:pt x="228265" y="129105"/>
                  </a:moveTo>
                  <a:lnTo>
                    <a:pt x="228265" y="219737"/>
                  </a:lnTo>
                  <a:lnTo>
                    <a:pt x="250807" y="219737"/>
                  </a:lnTo>
                  <a:lnTo>
                    <a:pt x="263614" y="129105"/>
                  </a:lnTo>
                  <a:close/>
                  <a:moveTo>
                    <a:pt x="157021" y="129105"/>
                  </a:moveTo>
                  <a:lnTo>
                    <a:pt x="175826" y="219737"/>
                  </a:lnTo>
                  <a:lnTo>
                    <a:pt x="195129" y="219737"/>
                  </a:lnTo>
                  <a:lnTo>
                    <a:pt x="195129" y="129105"/>
                  </a:lnTo>
                  <a:close/>
                  <a:moveTo>
                    <a:pt x="93087" y="129105"/>
                  </a:moveTo>
                  <a:lnTo>
                    <a:pt x="117372" y="219737"/>
                  </a:lnTo>
                  <a:lnTo>
                    <a:pt x="141984" y="219737"/>
                  </a:lnTo>
                  <a:lnTo>
                    <a:pt x="123179" y="129105"/>
                  </a:lnTo>
                  <a:close/>
                  <a:moveTo>
                    <a:pt x="58494" y="0"/>
                  </a:moveTo>
                  <a:lnTo>
                    <a:pt x="84208" y="95969"/>
                  </a:lnTo>
                  <a:lnTo>
                    <a:pt x="354346" y="95969"/>
                  </a:lnTo>
                  <a:lnTo>
                    <a:pt x="354346" y="97437"/>
                  </a:lnTo>
                  <a:cubicBezTo>
                    <a:pt x="356087" y="96136"/>
                    <a:pt x="357928" y="96353"/>
                    <a:pt x="359747" y="96905"/>
                  </a:cubicBezTo>
                  <a:lnTo>
                    <a:pt x="360371" y="97095"/>
                  </a:lnTo>
                  <a:cubicBezTo>
                    <a:pt x="368954" y="99700"/>
                    <a:pt x="373801" y="108770"/>
                    <a:pt x="371196" y="117354"/>
                  </a:cubicBezTo>
                  <a:lnTo>
                    <a:pt x="333339" y="242097"/>
                  </a:lnTo>
                  <a:cubicBezTo>
                    <a:pt x="331591" y="247858"/>
                    <a:pt x="326929" y="251935"/>
                    <a:pt x="321206" y="252122"/>
                  </a:cubicBezTo>
                  <a:lnTo>
                    <a:pt x="321206" y="252873"/>
                  </a:lnTo>
                  <a:lnTo>
                    <a:pt x="313576" y="252873"/>
                  </a:lnTo>
                  <a:cubicBezTo>
                    <a:pt x="313378" y="253010"/>
                    <a:pt x="313229" y="252967"/>
                    <a:pt x="313080" y="252922"/>
                  </a:cubicBezTo>
                  <a:lnTo>
                    <a:pt x="312919" y="252873"/>
                  </a:lnTo>
                  <a:lnTo>
                    <a:pt x="126251" y="252873"/>
                  </a:lnTo>
                  <a:lnTo>
                    <a:pt x="133971" y="281687"/>
                  </a:lnTo>
                  <a:lnTo>
                    <a:pt x="321075" y="281687"/>
                  </a:lnTo>
                  <a:lnTo>
                    <a:pt x="321075" y="314823"/>
                  </a:lnTo>
                  <a:lnTo>
                    <a:pt x="318480" y="314823"/>
                  </a:lnTo>
                  <a:cubicBezTo>
                    <a:pt x="329614" y="318311"/>
                    <a:pt x="336414" y="328969"/>
                    <a:pt x="336414" y="341215"/>
                  </a:cubicBezTo>
                  <a:cubicBezTo>
                    <a:pt x="336414" y="359094"/>
                    <a:pt x="321920" y="373588"/>
                    <a:pt x="304041" y="373588"/>
                  </a:cubicBezTo>
                  <a:cubicBezTo>
                    <a:pt x="286162" y="373588"/>
                    <a:pt x="271668" y="359094"/>
                    <a:pt x="271668" y="341215"/>
                  </a:cubicBezTo>
                  <a:cubicBezTo>
                    <a:pt x="271668" y="328969"/>
                    <a:pt x="278468" y="318311"/>
                    <a:pt x="289602" y="314823"/>
                  </a:cubicBezTo>
                  <a:lnTo>
                    <a:pt x="142850" y="314823"/>
                  </a:lnTo>
                  <a:lnTo>
                    <a:pt x="143397" y="316865"/>
                  </a:lnTo>
                  <a:cubicBezTo>
                    <a:pt x="151629" y="321811"/>
                    <a:pt x="156401" y="330956"/>
                    <a:pt x="156401" y="341215"/>
                  </a:cubicBezTo>
                  <a:cubicBezTo>
                    <a:pt x="156401" y="359094"/>
                    <a:pt x="141907" y="373588"/>
                    <a:pt x="124028" y="373588"/>
                  </a:cubicBezTo>
                  <a:cubicBezTo>
                    <a:pt x="106149" y="373588"/>
                    <a:pt x="91655" y="359094"/>
                    <a:pt x="91655" y="341215"/>
                  </a:cubicBezTo>
                  <a:cubicBezTo>
                    <a:pt x="91655" y="329356"/>
                    <a:pt x="98032" y="318986"/>
                    <a:pt x="108649" y="315212"/>
                  </a:cubicBezTo>
                  <a:lnTo>
                    <a:pt x="33542" y="34909"/>
                  </a:lnTo>
                  <a:lnTo>
                    <a:pt x="0" y="34909"/>
                  </a:lnTo>
                  <a:lnTo>
                    <a:pt x="0" y="1773"/>
                  </a:lnTo>
                  <a:lnTo>
                    <a:pt x="51879" y="177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6650F3C-02B4-4530-8814-B6146D741E3C}"/>
              </a:ext>
            </a:extLst>
          </p:cNvPr>
          <p:cNvGrpSpPr/>
          <p:nvPr/>
        </p:nvGrpSpPr>
        <p:grpSpPr>
          <a:xfrm>
            <a:off x="3835914" y="1752197"/>
            <a:ext cx="7416805" cy="929826"/>
            <a:chOff x="3835914" y="1752197"/>
            <a:chExt cx="7416805" cy="92982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7BB1082-6408-42E6-B118-1EC716B82051}"/>
                </a:ext>
              </a:extLst>
            </p:cNvPr>
            <p:cNvGrpSpPr/>
            <p:nvPr/>
          </p:nvGrpSpPr>
          <p:grpSpPr>
            <a:xfrm>
              <a:off x="3835914" y="1752197"/>
              <a:ext cx="7416805" cy="929826"/>
              <a:chOff x="-1836693" y="2826095"/>
              <a:chExt cx="7416805" cy="929826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03B6D332-2E05-4A17-BF70-F6F94B0D2143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89DE91B-0439-43E3-AF7A-045171B88AAB}"/>
                  </a:ext>
                </a:extLst>
              </p:cNvPr>
              <p:cNvSpPr txBox="1"/>
              <p:nvPr/>
            </p:nvSpPr>
            <p:spPr>
              <a:xfrm>
                <a:off x="-1704110" y="3109590"/>
                <a:ext cx="660578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Mencari kesamaan diantara para karyawan yg Hi-Po dan Hi-Performance, dan menerapkannya keseluruh perusahaan, terutama dari segi benefit, pastikan tidak ada kesenjangan benefit antar karyawan tersebut, buat kebijakan agar dapat berlaku menyeluruh.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75F44D5-3EF1-4537-8635-3CECAAEDE2E3}"/>
                  </a:ext>
                </a:extLst>
              </p:cNvPr>
              <p:cNvSpPr txBox="1"/>
              <p:nvPr/>
            </p:nvSpPr>
            <p:spPr>
              <a:xfrm>
                <a:off x="-1704110" y="2832591"/>
                <a:ext cx="660462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Hasil Detection : Employee Stay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AD65D608-E69B-4B3B-9C99-9F0C64D889BF}"/>
                  </a:ext>
                </a:extLst>
              </p:cNvPr>
              <p:cNvCxnSpPr>
                <a:cxnSpLocks/>
                <a:endCxn id="30" idx="2"/>
              </p:cNvCxnSpPr>
              <p:nvPr/>
            </p:nvCxnSpPr>
            <p:spPr>
              <a:xfrm>
                <a:off x="-1836693" y="3099605"/>
                <a:ext cx="6869786" cy="0"/>
              </a:xfrm>
              <a:prstGeom prst="line">
                <a:avLst/>
              </a:prstGeom>
              <a:ln>
                <a:solidFill>
                  <a:schemeClr val="accent4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Rectangle 9">
              <a:extLst>
                <a:ext uri="{FF2B5EF4-FFF2-40B4-BE49-F238E27FC236}">
                  <a16:creationId xmlns:a16="http://schemas.microsoft.com/office/drawing/2014/main" id="{285E8E7C-C3FB-4EDB-9739-55FC75246A6C}"/>
                </a:ext>
              </a:extLst>
            </p:cNvPr>
            <p:cNvSpPr/>
            <p:nvPr/>
          </p:nvSpPr>
          <p:spPr>
            <a:xfrm>
              <a:off x="10837116" y="1879670"/>
              <a:ext cx="292549" cy="292074"/>
            </a:xfrm>
            <a:custGeom>
              <a:avLst/>
              <a:gdLst/>
              <a:ahLst/>
              <a:cxnLst/>
              <a:rect l="l" t="t" r="r" b="b"/>
              <a:pathLst>
                <a:path w="3228210" h="3222968">
                  <a:moveTo>
                    <a:pt x="1619999" y="642446"/>
                  </a:moveTo>
                  <a:lnTo>
                    <a:pt x="2664115" y="1686562"/>
                  </a:lnTo>
                  <a:lnTo>
                    <a:pt x="2664116" y="1686562"/>
                  </a:lnTo>
                  <a:lnTo>
                    <a:pt x="2664116" y="3222968"/>
                  </a:lnTo>
                  <a:lnTo>
                    <a:pt x="2015013" y="3222968"/>
                  </a:lnTo>
                  <a:lnTo>
                    <a:pt x="2015013" y="2511495"/>
                  </a:lnTo>
                  <a:cubicBezTo>
                    <a:pt x="2015013" y="2399422"/>
                    <a:pt x="1924159" y="2308568"/>
                    <a:pt x="1812086" y="2308568"/>
                  </a:cubicBezTo>
                  <a:lnTo>
                    <a:pt x="1427912" y="2308568"/>
                  </a:lnTo>
                  <a:cubicBezTo>
                    <a:pt x="1315839" y="2308568"/>
                    <a:pt x="1224985" y="2399422"/>
                    <a:pt x="1224985" y="2511495"/>
                  </a:cubicBezTo>
                  <a:lnTo>
                    <a:pt x="1224985" y="3222968"/>
                  </a:lnTo>
                  <a:lnTo>
                    <a:pt x="575882" y="3222968"/>
                  </a:lnTo>
                  <a:lnTo>
                    <a:pt x="575882" y="1686562"/>
                  </a:lnTo>
                  <a:lnTo>
                    <a:pt x="575884" y="1686562"/>
                  </a:lnTo>
                  <a:close/>
                  <a:moveTo>
                    <a:pt x="509997" y="122689"/>
                  </a:moveTo>
                  <a:lnTo>
                    <a:pt x="942045" y="122689"/>
                  </a:lnTo>
                  <a:lnTo>
                    <a:pt x="942045" y="542556"/>
                  </a:lnTo>
                  <a:lnTo>
                    <a:pt x="509997" y="974604"/>
                  </a:lnTo>
                  <a:close/>
                  <a:moveTo>
                    <a:pt x="1620001" y="7099"/>
                  </a:moveTo>
                  <a:lnTo>
                    <a:pt x="3228210" y="1686560"/>
                  </a:lnTo>
                  <a:lnTo>
                    <a:pt x="2900441" y="1686560"/>
                  </a:lnTo>
                  <a:lnTo>
                    <a:pt x="1620001" y="349390"/>
                  </a:lnTo>
                  <a:close/>
                  <a:moveTo>
                    <a:pt x="1619999" y="0"/>
                  </a:moveTo>
                  <a:lnTo>
                    <a:pt x="1619999" y="342291"/>
                  </a:lnTo>
                  <a:lnTo>
                    <a:pt x="330172" y="1679462"/>
                  </a:lnTo>
                  <a:lnTo>
                    <a:pt x="0" y="16794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879D6D5-0194-4FA9-9850-1A6CC6FBCA36}"/>
              </a:ext>
            </a:extLst>
          </p:cNvPr>
          <p:cNvGrpSpPr/>
          <p:nvPr/>
        </p:nvGrpSpPr>
        <p:grpSpPr>
          <a:xfrm>
            <a:off x="5295501" y="4021529"/>
            <a:ext cx="5957216" cy="929826"/>
            <a:chOff x="5295501" y="4021529"/>
            <a:chExt cx="5957216" cy="929826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D514B88-8ECA-4788-BD25-3A30CF2E6473}"/>
                </a:ext>
              </a:extLst>
            </p:cNvPr>
            <p:cNvGrpSpPr/>
            <p:nvPr/>
          </p:nvGrpSpPr>
          <p:grpSpPr>
            <a:xfrm>
              <a:off x="5295501" y="4021529"/>
              <a:ext cx="5957216" cy="929826"/>
              <a:chOff x="-377104" y="2826095"/>
              <a:chExt cx="5957216" cy="929826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99ACF584-9FAE-4842-B7ED-EC0604476F2B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BCB335AF-B227-4CC9-BE0E-8B36EEB043BF}"/>
                  </a:ext>
                </a:extLst>
              </p:cNvPr>
              <p:cNvSpPr txBox="1"/>
              <p:nvPr/>
            </p:nvSpPr>
            <p:spPr>
              <a:xfrm>
                <a:off x="-360293" y="3109590"/>
                <a:ext cx="526196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Lakukan pengecekan data Performance 3 tahun terakhir, jika karyawan Hi-Po tetapi performance rendah, berarti ada masalah dengan karyawan tersebut, Lakukan Coaching-Conseling untuk mengetahui penyebabnya. 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37D0F3A-F58C-48C3-8E1A-36F8BBC0FB81}"/>
                  </a:ext>
                </a:extLst>
              </p:cNvPr>
              <p:cNvSpPr txBox="1"/>
              <p:nvPr/>
            </p:nvSpPr>
            <p:spPr>
              <a:xfrm>
                <a:off x="-377104" y="2832591"/>
                <a:ext cx="527761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Hasil Detection : Karyawan Resign (Hi-Po)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60BA5866-492F-488C-9E7D-A4D884C726B4}"/>
                  </a:ext>
                </a:extLst>
              </p:cNvPr>
              <p:cNvCxnSpPr>
                <a:cxnSpLocks/>
                <a:endCxn id="37" idx="2"/>
              </p:cNvCxnSpPr>
              <p:nvPr/>
            </p:nvCxnSpPr>
            <p:spPr>
              <a:xfrm flipV="1">
                <a:off x="-291139" y="3099605"/>
                <a:ext cx="5324232" cy="16044"/>
              </a:xfrm>
              <a:prstGeom prst="line">
                <a:avLst/>
              </a:prstGeom>
              <a:ln>
                <a:solidFill>
                  <a:schemeClr val="accent2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Freeform 18">
              <a:extLst>
                <a:ext uri="{FF2B5EF4-FFF2-40B4-BE49-F238E27FC236}">
                  <a16:creationId xmlns:a16="http://schemas.microsoft.com/office/drawing/2014/main" id="{E1D722F8-0683-43A8-B763-257F0DD9D8B7}"/>
                </a:ext>
              </a:extLst>
            </p:cNvPr>
            <p:cNvSpPr/>
            <p:nvPr/>
          </p:nvSpPr>
          <p:spPr>
            <a:xfrm>
              <a:off x="10811037" y="4110790"/>
              <a:ext cx="336343" cy="271454"/>
            </a:xfrm>
            <a:custGeom>
              <a:avLst/>
              <a:gdLst/>
              <a:ahLst/>
              <a:cxnLst/>
              <a:rect l="l" t="t" r="r" b="b"/>
              <a:pathLst>
                <a:path w="3307788" h="2669631">
                  <a:moveTo>
                    <a:pt x="2793832" y="1478391"/>
                  </a:moveTo>
                  <a:cubicBezTo>
                    <a:pt x="2772990" y="1635402"/>
                    <a:pt x="2717678" y="1784517"/>
                    <a:pt x="2633007" y="1915952"/>
                  </a:cubicBezTo>
                  <a:cubicBezTo>
                    <a:pt x="2695386" y="1951862"/>
                    <a:pt x="2772768" y="1955673"/>
                    <a:pt x="2841607" y="1924185"/>
                  </a:cubicBezTo>
                  <a:cubicBezTo>
                    <a:pt x="2943442" y="1877605"/>
                    <a:pt x="2999062" y="1766364"/>
                    <a:pt x="2975226" y="1656948"/>
                  </a:cubicBezTo>
                  <a:cubicBezTo>
                    <a:pt x="2955176" y="1564911"/>
                    <a:pt x="2883463" y="1495086"/>
                    <a:pt x="2793832" y="1478391"/>
                  </a:cubicBezTo>
                  <a:close/>
                  <a:moveTo>
                    <a:pt x="2807611" y="1247700"/>
                  </a:moveTo>
                  <a:lnTo>
                    <a:pt x="2807472" y="1256060"/>
                  </a:lnTo>
                  <a:cubicBezTo>
                    <a:pt x="2994195" y="1281771"/>
                    <a:pt x="3148201" y="1421768"/>
                    <a:pt x="3189276" y="1610317"/>
                  </a:cubicBezTo>
                  <a:cubicBezTo>
                    <a:pt x="3235041" y="1820393"/>
                    <a:pt x="3128252" y="2033972"/>
                    <a:pt x="2932732" y="2123406"/>
                  </a:cubicBezTo>
                  <a:cubicBezTo>
                    <a:pt x="2789297" y="2189015"/>
                    <a:pt x="2626543" y="2174805"/>
                    <a:pt x="2499470" y="2094044"/>
                  </a:cubicBezTo>
                  <a:cubicBezTo>
                    <a:pt x="2427194" y="2172627"/>
                    <a:pt x="2343030" y="2241391"/>
                    <a:pt x="2248861" y="2297980"/>
                  </a:cubicBezTo>
                  <a:cubicBezTo>
                    <a:pt x="2178351" y="2340352"/>
                    <a:pt x="2104446" y="2374567"/>
                    <a:pt x="2027600" y="2398134"/>
                  </a:cubicBezTo>
                  <a:lnTo>
                    <a:pt x="3307788" y="2397615"/>
                  </a:lnTo>
                  <a:cubicBezTo>
                    <a:pt x="3265361" y="2549905"/>
                    <a:pt x="2537441" y="2669620"/>
                    <a:pt x="1653814" y="2669631"/>
                  </a:cubicBezTo>
                  <a:cubicBezTo>
                    <a:pt x="773102" y="2669642"/>
                    <a:pt x="46417" y="2550707"/>
                    <a:pt x="0" y="2398955"/>
                  </a:cubicBezTo>
                  <a:lnTo>
                    <a:pt x="1280678" y="2398436"/>
                  </a:lnTo>
                  <a:cubicBezTo>
                    <a:pt x="1203764" y="2374915"/>
                    <a:pt x="1129786" y="2340732"/>
                    <a:pt x="1059201" y="2298380"/>
                  </a:cubicBezTo>
                  <a:cubicBezTo>
                    <a:pt x="693039" y="2078675"/>
                    <a:pt x="477900" y="1674935"/>
                    <a:pt x="499745" y="1248476"/>
                  </a:cubicBezTo>
                  <a:close/>
                  <a:moveTo>
                    <a:pt x="1331611" y="201752"/>
                  </a:moveTo>
                  <a:cubicBezTo>
                    <a:pt x="1206335" y="290902"/>
                    <a:pt x="1124761" y="308382"/>
                    <a:pt x="1132336" y="435988"/>
                  </a:cubicBezTo>
                  <a:cubicBezTo>
                    <a:pt x="1160888" y="640507"/>
                    <a:pt x="1527973" y="617783"/>
                    <a:pt x="1498839" y="840365"/>
                  </a:cubicBezTo>
                  <a:cubicBezTo>
                    <a:pt x="1455138" y="960979"/>
                    <a:pt x="1395705" y="987199"/>
                    <a:pt x="1213910" y="1052459"/>
                  </a:cubicBezTo>
                  <a:cubicBezTo>
                    <a:pt x="1331028" y="972050"/>
                    <a:pt x="1364241" y="921357"/>
                    <a:pt x="1360745" y="809484"/>
                  </a:cubicBezTo>
                  <a:cubicBezTo>
                    <a:pt x="1360746" y="646916"/>
                    <a:pt x="1111360" y="626523"/>
                    <a:pt x="1020462" y="495421"/>
                  </a:cubicBezTo>
                  <a:cubicBezTo>
                    <a:pt x="941218" y="374224"/>
                    <a:pt x="1061250" y="280996"/>
                    <a:pt x="1331611" y="201752"/>
                  </a:cubicBezTo>
                  <a:close/>
                  <a:moveTo>
                    <a:pt x="2164365" y="80223"/>
                  </a:moveTo>
                  <a:cubicBezTo>
                    <a:pt x="2021192" y="182108"/>
                    <a:pt x="1927964" y="202086"/>
                    <a:pt x="1936621" y="347922"/>
                  </a:cubicBezTo>
                  <a:cubicBezTo>
                    <a:pt x="1969252" y="581657"/>
                    <a:pt x="2388778" y="555687"/>
                    <a:pt x="2355482" y="810066"/>
                  </a:cubicBezTo>
                  <a:cubicBezTo>
                    <a:pt x="2305538" y="947910"/>
                    <a:pt x="2237615" y="977876"/>
                    <a:pt x="2029849" y="1052459"/>
                  </a:cubicBezTo>
                  <a:cubicBezTo>
                    <a:pt x="2163698" y="960563"/>
                    <a:pt x="2201656" y="902628"/>
                    <a:pt x="2197660" y="774773"/>
                  </a:cubicBezTo>
                  <a:cubicBezTo>
                    <a:pt x="2197661" y="588982"/>
                    <a:pt x="1912649" y="565676"/>
                    <a:pt x="1808765" y="415844"/>
                  </a:cubicBezTo>
                  <a:cubicBezTo>
                    <a:pt x="1718201" y="277334"/>
                    <a:pt x="1855380" y="170787"/>
                    <a:pt x="2164365" y="80223"/>
                  </a:cubicBezTo>
                  <a:close/>
                  <a:moveTo>
                    <a:pt x="1754169" y="0"/>
                  </a:moveTo>
                  <a:cubicBezTo>
                    <a:pt x="1583512" y="121444"/>
                    <a:pt x="1472387" y="145257"/>
                    <a:pt x="1482706" y="319088"/>
                  </a:cubicBezTo>
                  <a:cubicBezTo>
                    <a:pt x="1521601" y="597693"/>
                    <a:pt x="2021663" y="566738"/>
                    <a:pt x="1981975" y="869950"/>
                  </a:cubicBezTo>
                  <a:cubicBezTo>
                    <a:pt x="1922443" y="1034256"/>
                    <a:pt x="1841481" y="1069974"/>
                    <a:pt x="1593831" y="1158875"/>
                  </a:cubicBezTo>
                  <a:cubicBezTo>
                    <a:pt x="1753374" y="1049338"/>
                    <a:pt x="1798619" y="980281"/>
                    <a:pt x="1793856" y="827882"/>
                  </a:cubicBezTo>
                  <a:cubicBezTo>
                    <a:pt x="1793857" y="606424"/>
                    <a:pt x="1454132" y="578644"/>
                    <a:pt x="1330306" y="400050"/>
                  </a:cubicBezTo>
                  <a:cubicBezTo>
                    <a:pt x="1222356" y="234950"/>
                    <a:pt x="1385869" y="107950"/>
                    <a:pt x="175416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sp>
        <p:nvSpPr>
          <p:cNvPr id="41" name="Parallelogram 30">
            <a:extLst>
              <a:ext uri="{FF2B5EF4-FFF2-40B4-BE49-F238E27FC236}">
                <a16:creationId xmlns:a16="http://schemas.microsoft.com/office/drawing/2014/main" id="{E0FEB8E2-2B90-4B3D-973E-956A06ACA9CB}"/>
              </a:ext>
            </a:extLst>
          </p:cNvPr>
          <p:cNvSpPr/>
          <p:nvPr/>
        </p:nvSpPr>
        <p:spPr>
          <a:xfrm rot="19380000" flipH="1">
            <a:off x="3195903" y="4620011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2" name="Rectangle 130">
            <a:extLst>
              <a:ext uri="{FF2B5EF4-FFF2-40B4-BE49-F238E27FC236}">
                <a16:creationId xmlns:a16="http://schemas.microsoft.com/office/drawing/2014/main" id="{B13FAA51-FBBA-4F21-B634-64B5FD492410}"/>
              </a:ext>
            </a:extLst>
          </p:cNvPr>
          <p:cNvSpPr/>
          <p:nvPr/>
        </p:nvSpPr>
        <p:spPr>
          <a:xfrm rot="19380000">
            <a:off x="1812175" y="2969100"/>
            <a:ext cx="338397" cy="339933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3" name="Rectangle 9">
            <a:extLst>
              <a:ext uri="{FF2B5EF4-FFF2-40B4-BE49-F238E27FC236}">
                <a16:creationId xmlns:a16="http://schemas.microsoft.com/office/drawing/2014/main" id="{9DD4C5F7-0D9C-4DA8-AABD-9BDD3C72EA1C}"/>
              </a:ext>
            </a:extLst>
          </p:cNvPr>
          <p:cNvSpPr/>
          <p:nvPr/>
        </p:nvSpPr>
        <p:spPr>
          <a:xfrm rot="19380000">
            <a:off x="1245500" y="2164358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4" name="Freeform 18">
            <a:extLst>
              <a:ext uri="{FF2B5EF4-FFF2-40B4-BE49-F238E27FC236}">
                <a16:creationId xmlns:a16="http://schemas.microsoft.com/office/drawing/2014/main" id="{91CE22F6-13F8-41BF-954D-6DD0F2E2A4C4}"/>
              </a:ext>
            </a:extLst>
          </p:cNvPr>
          <p:cNvSpPr/>
          <p:nvPr/>
        </p:nvSpPr>
        <p:spPr>
          <a:xfrm rot="19380000">
            <a:off x="2481490" y="3849040"/>
            <a:ext cx="427438" cy="34497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32413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5486400" y="2138977"/>
            <a:ext cx="653419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>
                <a:solidFill>
                  <a:schemeClr val="bg1"/>
                </a:solidFill>
                <a:latin typeface="+mj-lt"/>
                <a:cs typeface="Arial" pitchFamily="34" charset="0"/>
              </a:rPr>
              <a:t>Machine Learning Preview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7330089" y="3847609"/>
            <a:ext cx="4777096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>
                <a:solidFill>
                  <a:schemeClr val="bg1"/>
                </a:solidFill>
                <a:cs typeface="Arial" pitchFamily="34" charset="0"/>
              </a:rPr>
              <a:t>https://github.com/Khumaeni/Final_Project_Employee_Attrition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7085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drape" invX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3832</TotalTime>
  <Words>816</Words>
  <Application>Microsoft Office PowerPoint</Application>
  <PresentationFormat>Widescreen</PresentationFormat>
  <Paragraphs>134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Kal Cavaleiro</cp:lastModifiedBy>
  <cp:revision>137</cp:revision>
  <dcterms:created xsi:type="dcterms:W3CDTF">2019-01-14T06:35:35Z</dcterms:created>
  <dcterms:modified xsi:type="dcterms:W3CDTF">2020-02-27T06:24:11Z</dcterms:modified>
</cp:coreProperties>
</file>